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7" r:id="rId5"/>
    <p:sldId id="258" r:id="rId6"/>
    <p:sldId id="261" r:id="rId7"/>
    <p:sldId id="305" r:id="rId8"/>
    <p:sldId id="307" r:id="rId9"/>
    <p:sldId id="308" r:id="rId10"/>
    <p:sldId id="262" r:id="rId11"/>
    <p:sldId id="263" r:id="rId12"/>
    <p:sldId id="30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E018AB2-7BBD-AAD2-7E50-6128E3C0B7A5}" v="10" dt="2026-05-19T13:02:04.3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nny NOLAN" userId="S::jenny.nolan@ccsw.ac.uk::c8f76878-a428-4761-9353-ebf3b9756ffd" providerId="AD" clId="Web-{9E018AB2-7BBD-AAD2-7E50-6128E3C0B7A5}"/>
    <pc:docChg chg="modSld">
      <pc:chgData name="Jenny NOLAN" userId="S::jenny.nolan@ccsw.ac.uk::c8f76878-a428-4761-9353-ebf3b9756ffd" providerId="AD" clId="Web-{9E018AB2-7BBD-AAD2-7E50-6128E3C0B7A5}" dt="2026-05-19T13:01:41.878" v="6" actId="20577"/>
      <pc:docMkLst>
        <pc:docMk/>
      </pc:docMkLst>
      <pc:sldChg chg="modSp">
        <pc:chgData name="Jenny NOLAN" userId="S::jenny.nolan@ccsw.ac.uk::c8f76878-a428-4761-9353-ebf3b9756ffd" providerId="AD" clId="Web-{9E018AB2-7BBD-AAD2-7E50-6128E3C0B7A5}" dt="2026-05-19T13:01:16.642" v="4" actId="20577"/>
        <pc:sldMkLst>
          <pc:docMk/>
          <pc:sldMk cId="2687573899" sldId="262"/>
        </pc:sldMkLst>
        <pc:spChg chg="mod">
          <ac:chgData name="Jenny NOLAN" userId="S::jenny.nolan@ccsw.ac.uk::c8f76878-a428-4761-9353-ebf3b9756ffd" providerId="AD" clId="Web-{9E018AB2-7BBD-AAD2-7E50-6128E3C0B7A5}" dt="2026-05-19T13:01:16.642" v="4" actId="20577"/>
          <ac:spMkLst>
            <pc:docMk/>
            <pc:sldMk cId="2687573899" sldId="262"/>
            <ac:spMk id="2" creationId="{E887E9DE-F647-C99D-BDEE-7700F550940D}"/>
          </ac:spMkLst>
        </pc:spChg>
      </pc:sldChg>
      <pc:sldChg chg="modSp">
        <pc:chgData name="Jenny NOLAN" userId="S::jenny.nolan@ccsw.ac.uk::c8f76878-a428-4761-9353-ebf3b9756ffd" providerId="AD" clId="Web-{9E018AB2-7BBD-AAD2-7E50-6128E3C0B7A5}" dt="2026-05-19T13:01:41.878" v="6" actId="20577"/>
        <pc:sldMkLst>
          <pc:docMk/>
          <pc:sldMk cId="1451501323" sldId="263"/>
        </pc:sldMkLst>
        <pc:spChg chg="mod">
          <ac:chgData name="Jenny NOLAN" userId="S::jenny.nolan@ccsw.ac.uk::c8f76878-a428-4761-9353-ebf3b9756ffd" providerId="AD" clId="Web-{9E018AB2-7BBD-AAD2-7E50-6128E3C0B7A5}" dt="2026-05-19T13:01:41.878" v="6" actId="20577"/>
          <ac:spMkLst>
            <pc:docMk/>
            <pc:sldMk cId="1451501323" sldId="263"/>
            <ac:spMk id="2" creationId="{E887E9DE-F647-C99D-BDEE-7700F550940D}"/>
          </ac:spMkLst>
        </pc:spChg>
      </pc:sldChg>
      <pc:sldChg chg="modSp">
        <pc:chgData name="Jenny NOLAN" userId="S::jenny.nolan@ccsw.ac.uk::c8f76878-a428-4761-9353-ebf3b9756ffd" providerId="AD" clId="Web-{9E018AB2-7BBD-AAD2-7E50-6128E3C0B7A5}" dt="2026-05-19T13:00:25.202" v="2" actId="20577"/>
        <pc:sldMkLst>
          <pc:docMk/>
          <pc:sldMk cId="2580843824" sldId="305"/>
        </pc:sldMkLst>
        <pc:spChg chg="mod">
          <ac:chgData name="Jenny NOLAN" userId="S::jenny.nolan@ccsw.ac.uk::c8f76878-a428-4761-9353-ebf3b9756ffd" providerId="AD" clId="Web-{9E018AB2-7BBD-AAD2-7E50-6128E3C0B7A5}" dt="2026-05-19T13:00:25.202" v="2" actId="20577"/>
          <ac:spMkLst>
            <pc:docMk/>
            <pc:sldMk cId="2580843824" sldId="305"/>
            <ac:spMk id="2" creationId="{E887E9DE-F647-C99D-BDEE-7700F550940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BA7EE-7D65-471D-9C9E-8F64AF8446D1}" type="datetimeFigureOut">
              <a:rPr lang="en-GB" smtClean="0"/>
              <a:t>19/05/2026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85C2-3842-47BA-BDE7-029399CF9C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7845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BA7EE-7D65-471D-9C9E-8F64AF8446D1}" type="datetimeFigureOut">
              <a:rPr lang="en-GB" smtClean="0"/>
              <a:t>19/05/2026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85C2-3842-47BA-BDE7-029399CF9C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0163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BA7EE-7D65-471D-9C9E-8F64AF8446D1}" type="datetimeFigureOut">
              <a:rPr lang="en-GB" smtClean="0"/>
              <a:t>19/05/2026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85C2-3842-47BA-BDE7-029399CF9C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7977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BA7EE-7D65-471D-9C9E-8F64AF8446D1}" type="datetimeFigureOut">
              <a:rPr lang="en-GB" smtClean="0"/>
              <a:t>19/05/2026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85C2-3842-47BA-BDE7-029399CF9C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6101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BA7EE-7D65-471D-9C9E-8F64AF8446D1}" type="datetimeFigureOut">
              <a:rPr lang="en-GB" smtClean="0"/>
              <a:t>19/05/2026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85C2-3842-47BA-BDE7-029399CF9C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7354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BA7EE-7D65-471D-9C9E-8F64AF8446D1}" type="datetimeFigureOut">
              <a:rPr lang="en-GB" smtClean="0"/>
              <a:t>19/05/2026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85C2-3842-47BA-BDE7-029399CF9C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691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BA7EE-7D65-471D-9C9E-8F64AF8446D1}" type="datetimeFigureOut">
              <a:rPr lang="en-GB" smtClean="0"/>
              <a:t>19/05/2026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85C2-3842-47BA-BDE7-029399CF9C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9300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BA7EE-7D65-471D-9C9E-8F64AF8446D1}" type="datetimeFigureOut">
              <a:rPr lang="en-GB" smtClean="0"/>
              <a:t>19/05/2026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85C2-3842-47BA-BDE7-029399CF9C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3715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BA7EE-7D65-471D-9C9E-8F64AF8446D1}" type="datetimeFigureOut">
              <a:rPr lang="en-GB" smtClean="0"/>
              <a:t>19/05/2026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85C2-3842-47BA-BDE7-029399CF9C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0485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BA7EE-7D65-471D-9C9E-8F64AF8446D1}" type="datetimeFigureOut">
              <a:rPr lang="en-GB" smtClean="0"/>
              <a:t>19/05/2026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85C2-3842-47BA-BDE7-029399CF9C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4375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BA7EE-7D65-471D-9C9E-8F64AF8446D1}" type="datetimeFigureOut">
              <a:rPr lang="en-GB" smtClean="0"/>
              <a:t>19/05/2026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085C2-3842-47BA-BDE7-029399CF9C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7876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4BA7EE-7D65-471D-9C9E-8F64AF8446D1}" type="datetimeFigureOut">
              <a:rPr lang="en-GB" smtClean="0"/>
              <a:t>19/05/2026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9085C2-3842-47BA-BDE7-029399CF9C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438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2D2B266D-3625-4584-A5C3-7D3F672C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0" name="Rectangle 1034">
            <a:extLst>
              <a:ext uri="{FF2B5EF4-FFF2-40B4-BE49-F238E27FC236}">
                <a16:creationId xmlns:a16="http://schemas.microsoft.com/office/drawing/2014/main" id="{C463B99A-73EE-4FBB-B7C4-F9F9BCC25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7" name="Freeform: Shape 1036">
            <a:extLst>
              <a:ext uri="{FF2B5EF4-FFF2-40B4-BE49-F238E27FC236}">
                <a16:creationId xmlns:a16="http://schemas.microsoft.com/office/drawing/2014/main" id="{A5D2A5D1-BA0D-47D3-B051-DA7743C46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219825"/>
          </a:xfrm>
          <a:custGeom>
            <a:avLst/>
            <a:gdLst>
              <a:gd name="connsiteX0" fmla="*/ 6789701 w 12192000"/>
              <a:gd name="connsiteY0" fmla="*/ 6151588 h 6219825"/>
              <a:gd name="connsiteX1" fmla="*/ 6788702 w 12192000"/>
              <a:gd name="connsiteY1" fmla="*/ 6151666 h 6219825"/>
              <a:gd name="connsiteX2" fmla="*/ 6788476 w 12192000"/>
              <a:gd name="connsiteY2" fmla="*/ 6152200 h 6219825"/>
              <a:gd name="connsiteX3" fmla="*/ 9834 w 12192000"/>
              <a:gd name="connsiteY3" fmla="*/ 0 h 6219825"/>
              <a:gd name="connsiteX4" fmla="*/ 12357 w 12192000"/>
              <a:gd name="connsiteY4" fmla="*/ 1 h 6219825"/>
              <a:gd name="connsiteX5" fmla="*/ 12192000 w 12192000"/>
              <a:gd name="connsiteY5" fmla="*/ 1 h 6219825"/>
              <a:gd name="connsiteX6" fmla="*/ 12192000 w 12192000"/>
              <a:gd name="connsiteY6" fmla="*/ 5105401 h 6219825"/>
              <a:gd name="connsiteX7" fmla="*/ 12191716 w 12192000"/>
              <a:gd name="connsiteY7" fmla="*/ 5105401 h 6219825"/>
              <a:gd name="connsiteX8" fmla="*/ 12192000 w 12192000"/>
              <a:gd name="connsiteY8" fmla="*/ 5256977 h 6219825"/>
              <a:gd name="connsiteX9" fmla="*/ 12061096 w 12192000"/>
              <a:gd name="connsiteY9" fmla="*/ 5296034 h 6219825"/>
              <a:gd name="connsiteX10" fmla="*/ 11676800 w 12192000"/>
              <a:gd name="connsiteY10" fmla="*/ 5399652 h 6219825"/>
              <a:gd name="connsiteX11" fmla="*/ 10425355 w 12192000"/>
              <a:gd name="connsiteY11" fmla="*/ 5683310 h 6219825"/>
              <a:gd name="connsiteX12" fmla="*/ 9424022 w 12192000"/>
              <a:gd name="connsiteY12" fmla="*/ 5858546 h 6219825"/>
              <a:gd name="connsiteX13" fmla="*/ 8458419 w 12192000"/>
              <a:gd name="connsiteY13" fmla="*/ 5992303 h 6219825"/>
              <a:gd name="connsiteX14" fmla="*/ 7715970 w 12192000"/>
              <a:gd name="connsiteY14" fmla="*/ 6072283 h 6219825"/>
              <a:gd name="connsiteX15" fmla="*/ 6951716 w 12192000"/>
              <a:gd name="connsiteY15" fmla="*/ 6138091 h 6219825"/>
              <a:gd name="connsiteX16" fmla="*/ 6936303 w 12192000"/>
              <a:gd name="connsiteY16" fmla="*/ 6140163 h 6219825"/>
              <a:gd name="connsiteX17" fmla="*/ 6790448 w 12192000"/>
              <a:gd name="connsiteY17" fmla="*/ 6151529 h 6219825"/>
              <a:gd name="connsiteX18" fmla="*/ 6799941 w 12192000"/>
              <a:gd name="connsiteY18" fmla="*/ 6153349 h 6219825"/>
              <a:gd name="connsiteX19" fmla="*/ 6835432 w 12192000"/>
              <a:gd name="connsiteY19" fmla="*/ 6151642 h 6219825"/>
              <a:gd name="connsiteX20" fmla="*/ 6884003 w 12192000"/>
              <a:gd name="connsiteY20" fmla="*/ 6148662 h 6219825"/>
              <a:gd name="connsiteX21" fmla="*/ 7578771 w 12192000"/>
              <a:gd name="connsiteY21" fmla="*/ 6116122 h 6219825"/>
              <a:gd name="connsiteX22" fmla="*/ 8623845 w 12192000"/>
              <a:gd name="connsiteY22" fmla="*/ 6029188 h 6219825"/>
              <a:gd name="connsiteX23" fmla="*/ 9479970 w 12192000"/>
              <a:gd name="connsiteY23" fmla="*/ 5925239 h 6219825"/>
              <a:gd name="connsiteX24" fmla="*/ 10629308 w 12192000"/>
              <a:gd name="connsiteY24" fmla="*/ 5731000 h 6219825"/>
              <a:gd name="connsiteX25" fmla="*/ 11998498 w 12192000"/>
              <a:gd name="connsiteY25" fmla="*/ 5404869 h 6219825"/>
              <a:gd name="connsiteX26" fmla="*/ 12192000 w 12192000"/>
              <a:gd name="connsiteY26" fmla="*/ 5347846 h 6219825"/>
              <a:gd name="connsiteX27" fmla="*/ 12192000 w 12192000"/>
              <a:gd name="connsiteY27" fmla="*/ 5402606 h 6219825"/>
              <a:gd name="connsiteX28" fmla="*/ 11829257 w 12192000"/>
              <a:gd name="connsiteY28" fmla="*/ 5507950 h 6219825"/>
              <a:gd name="connsiteX29" fmla="*/ 10939183 w 12192000"/>
              <a:gd name="connsiteY29" fmla="*/ 5722555 h 6219825"/>
              <a:gd name="connsiteX30" fmla="*/ 9985530 w 12192000"/>
              <a:gd name="connsiteY30" fmla="*/ 5902635 h 6219825"/>
              <a:gd name="connsiteX31" fmla="*/ 9186882 w 12192000"/>
              <a:gd name="connsiteY31" fmla="*/ 6018631 h 6219825"/>
              <a:gd name="connsiteX32" fmla="*/ 8578198 w 12192000"/>
              <a:gd name="connsiteY32" fmla="*/ 6088179 h 6219825"/>
              <a:gd name="connsiteX33" fmla="*/ 7864358 w 12192000"/>
              <a:gd name="connsiteY33" fmla="*/ 6149656 h 6219825"/>
              <a:gd name="connsiteX34" fmla="*/ 6935502 w 12192000"/>
              <a:gd name="connsiteY34" fmla="*/ 6201071 h 6219825"/>
              <a:gd name="connsiteX35" fmla="*/ 6477750 w 12192000"/>
              <a:gd name="connsiteY35" fmla="*/ 6214980 h 6219825"/>
              <a:gd name="connsiteX36" fmla="*/ 6362294 w 12192000"/>
              <a:gd name="connsiteY36" fmla="*/ 6219825 h 6219825"/>
              <a:gd name="connsiteX37" fmla="*/ 6057129 w 12192000"/>
              <a:gd name="connsiteY37" fmla="*/ 6219825 h 6219825"/>
              <a:gd name="connsiteX38" fmla="*/ 5977784 w 12192000"/>
              <a:gd name="connsiteY38" fmla="*/ 6215229 h 6219825"/>
              <a:gd name="connsiteX39" fmla="*/ 5265087 w 12192000"/>
              <a:gd name="connsiteY39" fmla="*/ 6178965 h 6219825"/>
              <a:gd name="connsiteX40" fmla="*/ 4346277 w 12192000"/>
              <a:gd name="connsiteY40" fmla="*/ 6116869 h 6219825"/>
              <a:gd name="connsiteX41" fmla="*/ 3373045 w 12192000"/>
              <a:gd name="connsiteY41" fmla="*/ 6018259 h 6219825"/>
              <a:gd name="connsiteX42" fmla="*/ 2362173 w 12192000"/>
              <a:gd name="connsiteY42" fmla="*/ 5899282 h 6219825"/>
              <a:gd name="connsiteX43" fmla="*/ 1233178 w 12192000"/>
              <a:gd name="connsiteY43" fmla="*/ 5726033 h 6219825"/>
              <a:gd name="connsiteX44" fmla="*/ 68500 w 12192000"/>
              <a:gd name="connsiteY44" fmla="*/ 5486226 h 6219825"/>
              <a:gd name="connsiteX45" fmla="*/ 0 w 12192000"/>
              <a:gd name="connsiteY45" fmla="*/ 5468863 h 6219825"/>
              <a:gd name="connsiteX46" fmla="*/ 0 w 12192000"/>
              <a:gd name="connsiteY46" fmla="*/ 5412351 h 6219825"/>
              <a:gd name="connsiteX47" fmla="*/ 72441 w 12192000"/>
              <a:gd name="connsiteY47" fmla="*/ 5431135 h 6219825"/>
              <a:gd name="connsiteX48" fmla="*/ 600716 w 12192000"/>
              <a:gd name="connsiteY48" fmla="*/ 5549555 h 6219825"/>
              <a:gd name="connsiteX49" fmla="*/ 1769512 w 12192000"/>
              <a:gd name="connsiteY49" fmla="*/ 5759811 h 6219825"/>
              <a:gd name="connsiteX50" fmla="*/ 2613554 w 12192000"/>
              <a:gd name="connsiteY50" fmla="*/ 5876802 h 6219825"/>
              <a:gd name="connsiteX51" fmla="*/ 2581134 w 12192000"/>
              <a:gd name="connsiteY51" fmla="*/ 5866867 h 6219825"/>
              <a:gd name="connsiteX52" fmla="*/ 1112635 w 12192000"/>
              <a:gd name="connsiteY52" fmla="*/ 5534031 h 6219825"/>
              <a:gd name="connsiteX53" fmla="*/ 420412 w 12192000"/>
              <a:gd name="connsiteY53" fmla="*/ 5334514 h 6219825"/>
              <a:gd name="connsiteX54" fmla="*/ 0 w 12192000"/>
              <a:gd name="connsiteY54" fmla="*/ 5195539 h 6219825"/>
              <a:gd name="connsiteX55" fmla="*/ 60 w 12192000"/>
              <a:gd name="connsiteY55" fmla="*/ 5105401 h 6219825"/>
              <a:gd name="connsiteX56" fmla="*/ 0 w 12192000"/>
              <a:gd name="connsiteY56" fmla="*/ 5105401 h 6219825"/>
              <a:gd name="connsiteX57" fmla="*/ 0 w 12192000"/>
              <a:gd name="connsiteY57" fmla="*/ 1 h 6219825"/>
              <a:gd name="connsiteX58" fmla="*/ 9834 w 12192000"/>
              <a:gd name="connsiteY58" fmla="*/ 1 h 621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192000" h="6219825">
                <a:moveTo>
                  <a:pt x="6789701" y="6151588"/>
                </a:moveTo>
                <a:lnTo>
                  <a:pt x="6788702" y="6151666"/>
                </a:lnTo>
                <a:cubicBezTo>
                  <a:pt x="6788627" y="6151844"/>
                  <a:pt x="6788551" y="6152022"/>
                  <a:pt x="6788476" y="6152200"/>
                </a:cubicBezTo>
                <a:close/>
                <a:moveTo>
                  <a:pt x="9834" y="0"/>
                </a:moveTo>
                <a:lnTo>
                  <a:pt x="12357" y="1"/>
                </a:lnTo>
                <a:lnTo>
                  <a:pt x="12192000" y="1"/>
                </a:lnTo>
                <a:lnTo>
                  <a:pt x="12192000" y="5105401"/>
                </a:lnTo>
                <a:lnTo>
                  <a:pt x="12191716" y="5105401"/>
                </a:lnTo>
                <a:lnTo>
                  <a:pt x="12192000" y="5256977"/>
                </a:lnTo>
                <a:lnTo>
                  <a:pt x="12061096" y="5296034"/>
                </a:lnTo>
                <a:cubicBezTo>
                  <a:pt x="11933500" y="5332263"/>
                  <a:pt x="11805390" y="5366806"/>
                  <a:pt x="11676800" y="5399652"/>
                </a:cubicBezTo>
                <a:cubicBezTo>
                  <a:pt x="11262789" y="5507204"/>
                  <a:pt x="10845343" y="5600846"/>
                  <a:pt x="10425355" y="5683310"/>
                </a:cubicBezTo>
                <a:cubicBezTo>
                  <a:pt x="10092810" y="5748549"/>
                  <a:pt x="9759033" y="5806970"/>
                  <a:pt x="9424022" y="5858546"/>
                </a:cubicBezTo>
                <a:cubicBezTo>
                  <a:pt x="9102997" y="5908224"/>
                  <a:pt x="8781133" y="5952809"/>
                  <a:pt x="8458419" y="5992303"/>
                </a:cubicBezTo>
                <a:cubicBezTo>
                  <a:pt x="8211360" y="6022481"/>
                  <a:pt x="7963792" y="6048065"/>
                  <a:pt x="7715970" y="6072283"/>
                </a:cubicBezTo>
                <a:lnTo>
                  <a:pt x="6951716" y="6138091"/>
                </a:lnTo>
                <a:lnTo>
                  <a:pt x="6936303" y="6140163"/>
                </a:lnTo>
                <a:lnTo>
                  <a:pt x="6790448" y="6151529"/>
                </a:lnTo>
                <a:lnTo>
                  <a:pt x="6799941" y="6153349"/>
                </a:lnTo>
                <a:cubicBezTo>
                  <a:pt x="6811623" y="6153816"/>
                  <a:pt x="6823734" y="6151642"/>
                  <a:pt x="6835432" y="6151642"/>
                </a:cubicBezTo>
                <a:cubicBezTo>
                  <a:pt x="6851580" y="6151642"/>
                  <a:pt x="6867729" y="6149034"/>
                  <a:pt x="6884003" y="6148662"/>
                </a:cubicBezTo>
                <a:cubicBezTo>
                  <a:pt x="7115805" y="6143198"/>
                  <a:pt x="7347351" y="6131026"/>
                  <a:pt x="7578771" y="6116122"/>
                </a:cubicBezTo>
                <a:cubicBezTo>
                  <a:pt x="7927552" y="6093644"/>
                  <a:pt x="8276080" y="6065453"/>
                  <a:pt x="8623845" y="6029188"/>
                </a:cubicBezTo>
                <a:cubicBezTo>
                  <a:pt x="8909939" y="5999878"/>
                  <a:pt x="9195310" y="5965228"/>
                  <a:pt x="9479970" y="5925239"/>
                </a:cubicBezTo>
                <a:cubicBezTo>
                  <a:pt x="9864901" y="5870842"/>
                  <a:pt x="10248014" y="5806101"/>
                  <a:pt x="10629308" y="5731000"/>
                </a:cubicBezTo>
                <a:cubicBezTo>
                  <a:pt x="11090114" y="5639842"/>
                  <a:pt x="11546975" y="5532291"/>
                  <a:pt x="11998498" y="5404869"/>
                </a:cubicBezTo>
                <a:lnTo>
                  <a:pt x="12192000" y="5347846"/>
                </a:lnTo>
                <a:lnTo>
                  <a:pt x="12192000" y="5402606"/>
                </a:lnTo>
                <a:lnTo>
                  <a:pt x="11829257" y="5507950"/>
                </a:lnTo>
                <a:cubicBezTo>
                  <a:pt x="11534769" y="5587680"/>
                  <a:pt x="11238120" y="5658596"/>
                  <a:pt x="10939183" y="5722555"/>
                </a:cubicBezTo>
                <a:cubicBezTo>
                  <a:pt x="10622824" y="5790365"/>
                  <a:pt x="10304941" y="5850387"/>
                  <a:pt x="9985530" y="5902635"/>
                </a:cubicBezTo>
                <a:cubicBezTo>
                  <a:pt x="9720036" y="5946102"/>
                  <a:pt x="9453814" y="5984764"/>
                  <a:pt x="9186882" y="6018631"/>
                </a:cubicBezTo>
                <a:cubicBezTo>
                  <a:pt x="8984197" y="6044216"/>
                  <a:pt x="8781514" y="6068309"/>
                  <a:pt x="8578198" y="6088179"/>
                </a:cubicBezTo>
                <a:lnTo>
                  <a:pt x="7864358" y="6149656"/>
                </a:lnTo>
                <a:cubicBezTo>
                  <a:pt x="7554994" y="6172009"/>
                  <a:pt x="7245502" y="6189895"/>
                  <a:pt x="6935502" y="6201071"/>
                </a:cubicBezTo>
                <a:lnTo>
                  <a:pt x="6477750" y="6214980"/>
                </a:lnTo>
                <a:cubicBezTo>
                  <a:pt x="6439195" y="6212895"/>
                  <a:pt x="6400529" y="6214521"/>
                  <a:pt x="6362294" y="6219825"/>
                </a:cubicBezTo>
                <a:lnTo>
                  <a:pt x="6057129" y="6219825"/>
                </a:lnTo>
                <a:lnTo>
                  <a:pt x="5977784" y="6215229"/>
                </a:lnTo>
                <a:lnTo>
                  <a:pt x="5265087" y="6178965"/>
                </a:lnTo>
                <a:cubicBezTo>
                  <a:pt x="4958267" y="6166544"/>
                  <a:pt x="4651826" y="6146055"/>
                  <a:pt x="4346277" y="6116869"/>
                </a:cubicBezTo>
                <a:lnTo>
                  <a:pt x="3373045" y="6018259"/>
                </a:lnTo>
                <a:cubicBezTo>
                  <a:pt x="3035412" y="5983982"/>
                  <a:pt x="2698456" y="5944327"/>
                  <a:pt x="2362173" y="5899282"/>
                </a:cubicBezTo>
                <a:cubicBezTo>
                  <a:pt x="1984692" y="5849108"/>
                  <a:pt x="1608364" y="5791358"/>
                  <a:pt x="1233178" y="5726033"/>
                </a:cubicBezTo>
                <a:cubicBezTo>
                  <a:pt x="842181" y="5657291"/>
                  <a:pt x="453758" y="5578770"/>
                  <a:pt x="68500" y="5486226"/>
                </a:cubicBezTo>
                <a:lnTo>
                  <a:pt x="0" y="5468863"/>
                </a:lnTo>
                <a:lnTo>
                  <a:pt x="0" y="5412351"/>
                </a:lnTo>
                <a:lnTo>
                  <a:pt x="72441" y="5431135"/>
                </a:lnTo>
                <a:cubicBezTo>
                  <a:pt x="247961" y="5473331"/>
                  <a:pt x="424164" y="5512608"/>
                  <a:pt x="600716" y="5549555"/>
                </a:cubicBezTo>
                <a:cubicBezTo>
                  <a:pt x="988279" y="5630403"/>
                  <a:pt x="1378133" y="5699330"/>
                  <a:pt x="1769512" y="5759811"/>
                </a:cubicBezTo>
                <a:cubicBezTo>
                  <a:pt x="2052426" y="5803406"/>
                  <a:pt x="2335725" y="5843519"/>
                  <a:pt x="2613554" y="5876802"/>
                </a:cubicBezTo>
                <a:cubicBezTo>
                  <a:pt x="2605544" y="5879410"/>
                  <a:pt x="2594611" y="5869350"/>
                  <a:pt x="2581134" y="5866867"/>
                </a:cubicBezTo>
                <a:cubicBezTo>
                  <a:pt x="2087178" y="5774877"/>
                  <a:pt x="1597684" y="5663937"/>
                  <a:pt x="1112635" y="5534031"/>
                </a:cubicBezTo>
                <a:cubicBezTo>
                  <a:pt x="880453" y="5471934"/>
                  <a:pt x="649713" y="5405428"/>
                  <a:pt x="420412" y="5334514"/>
                </a:cubicBezTo>
                <a:lnTo>
                  <a:pt x="0" y="5195539"/>
                </a:lnTo>
                <a:lnTo>
                  <a:pt x="60" y="5105401"/>
                </a:lnTo>
                <a:lnTo>
                  <a:pt x="0" y="5105401"/>
                </a:lnTo>
                <a:lnTo>
                  <a:pt x="0" y="1"/>
                </a:lnTo>
                <a:lnTo>
                  <a:pt x="9834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28" name="Picture 4" descr="AQA LOGO | Hills Books">
            <a:extLst>
              <a:ext uri="{FF2B5EF4-FFF2-40B4-BE49-F238E27FC236}">
                <a16:creationId xmlns:a16="http://schemas.microsoft.com/office/drawing/2014/main" id="{2F47B9B9-CDE8-AC1F-A6DF-2245B02CF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96118" y="76200"/>
            <a:ext cx="1605643" cy="56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Lecturer in Business - Cheshire College South &amp; West">
            <a:extLst>
              <a:ext uri="{FF2B5EF4-FFF2-40B4-BE49-F238E27FC236}">
                <a16:creationId xmlns:a16="http://schemas.microsoft.com/office/drawing/2014/main" id="{1A6DFDFF-E3EF-E77E-DF10-8DC2B228F3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2080" y="6008996"/>
            <a:ext cx="1859280" cy="700732"/>
          </a:xfrm>
          <a:custGeom>
            <a:avLst/>
            <a:gdLst/>
            <a:ahLst/>
            <a:cxnLst/>
            <a:rect l="l" t="t" r="r" b="b"/>
            <a:pathLst>
              <a:path w="4438338" h="2323972">
                <a:moveTo>
                  <a:pt x="69905" y="0"/>
                </a:moveTo>
                <a:lnTo>
                  <a:pt x="4368433" y="0"/>
                </a:lnTo>
                <a:cubicBezTo>
                  <a:pt x="4407040" y="0"/>
                  <a:pt x="4438338" y="31298"/>
                  <a:pt x="4438338" y="69905"/>
                </a:cubicBezTo>
                <a:lnTo>
                  <a:pt x="4438338" y="2254067"/>
                </a:lnTo>
                <a:cubicBezTo>
                  <a:pt x="4438338" y="2292674"/>
                  <a:pt x="4407040" y="2323972"/>
                  <a:pt x="4368433" y="2323972"/>
                </a:cubicBezTo>
                <a:lnTo>
                  <a:pt x="69905" y="2323972"/>
                </a:lnTo>
                <a:cubicBezTo>
                  <a:pt x="31298" y="2323972"/>
                  <a:pt x="0" y="2292674"/>
                  <a:pt x="0" y="2254067"/>
                </a:cubicBezTo>
                <a:lnTo>
                  <a:pt x="0" y="69905"/>
                </a:lnTo>
                <a:cubicBezTo>
                  <a:pt x="0" y="31298"/>
                  <a:pt x="31298" y="0"/>
                  <a:pt x="69905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50+ Amazing Observational Drawing Ideas - Fashion Hombre">
            <a:extLst>
              <a:ext uri="{FF2B5EF4-FFF2-40B4-BE49-F238E27FC236}">
                <a16:creationId xmlns:a16="http://schemas.microsoft.com/office/drawing/2014/main" id="{157C2D42-2376-1394-EB5F-9D0925613E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8" t="7086" r="2701" b="11290"/>
          <a:stretch/>
        </p:blipFill>
        <p:spPr bwMode="auto">
          <a:xfrm>
            <a:off x="4043680" y="1083311"/>
            <a:ext cx="4074530" cy="4834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9C766A3-0F32-08AE-B8D4-2D8FAF124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0801" y="5653722"/>
            <a:ext cx="3845560" cy="1325563"/>
          </a:xfrm>
        </p:spPr>
        <p:txBody>
          <a:bodyPr>
            <a:noAutofit/>
          </a:bodyPr>
          <a:lstStyle/>
          <a:p>
            <a:pPr algn="r"/>
            <a:r>
              <a:rPr lang="en-GB" sz="2000" b="1" u="sng" spc="300" dirty="0">
                <a:latin typeface="+mn-lt"/>
                <a:cs typeface="Dreaming Outloud Script Pro" panose="020F0502020204030204" pitchFamily="66" charset="0"/>
              </a:rPr>
              <a:t>Component 1:</a:t>
            </a:r>
            <a:br>
              <a:rPr lang="en-GB" sz="2000" b="1" spc="300" dirty="0">
                <a:latin typeface="+mn-lt"/>
                <a:cs typeface="Dreaming Outloud Script Pro" panose="020F0502020204030204" pitchFamily="66" charset="0"/>
              </a:rPr>
            </a:br>
            <a:r>
              <a:rPr lang="en-GB" sz="2000" b="1" spc="300" dirty="0">
                <a:latin typeface="+mn-lt"/>
                <a:cs typeface="Dreaming Outloud Script Pro" panose="020F0502020204030204" pitchFamily="66" charset="0"/>
              </a:rPr>
              <a:t>Personal Investigation ‘Observation’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5BCDD65-316D-FA9B-3494-03B36213BEF9}"/>
              </a:ext>
            </a:extLst>
          </p:cNvPr>
          <p:cNvSpPr txBox="1">
            <a:spLocks/>
          </p:cNvSpPr>
          <p:nvPr/>
        </p:nvSpPr>
        <p:spPr>
          <a:xfrm>
            <a:off x="2894486" y="-150813"/>
            <a:ext cx="639998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200" b="1" u="sng" spc="300" dirty="0">
                <a:latin typeface="+mn-lt"/>
                <a:cs typeface="Dreaming Outloud Script Pro" panose="020F0502020204030204" pitchFamily="66" charset="0"/>
              </a:rPr>
              <a:t>Observation – Bridging Task</a:t>
            </a:r>
            <a:endParaRPr lang="en-GB" sz="3200" b="1" spc="300" dirty="0">
              <a:latin typeface="+mn-lt"/>
              <a:cs typeface="Dreaming Outloud Script Pro" panose="020F050202020403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711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7E9DE-F647-C99D-BDEE-7700F5509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8557" y="1138036"/>
            <a:ext cx="5444382" cy="140247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000" b="1" u="sng" spc="300" dirty="0"/>
              <a:t>Component 1:</a:t>
            </a:r>
            <a:br>
              <a:rPr lang="en-US" sz="3000" b="1" spc="300" dirty="0"/>
            </a:br>
            <a:r>
              <a:rPr lang="en-US" sz="3000" b="1" spc="300" dirty="0"/>
              <a:t>Personal Investigation ‘Observation’</a:t>
            </a:r>
          </a:p>
        </p:txBody>
      </p:sp>
      <p:pic>
        <p:nvPicPr>
          <p:cNvPr id="1034" name="Picture 10" descr="X, 2014 by Michaël Borremans | 油彩, 絵, 雑学">
            <a:extLst>
              <a:ext uri="{FF2B5EF4-FFF2-40B4-BE49-F238E27FC236}">
                <a16:creationId xmlns:a16="http://schemas.microsoft.com/office/drawing/2014/main" id="{0F450683-AD1D-0841-5352-5C18A153E7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46"/>
          <a:stretch/>
        </p:blipFill>
        <p:spPr bwMode="auto">
          <a:xfrm>
            <a:off x="-1" y="10"/>
            <a:ext cx="515117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42" name="Straight Connector 1041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71697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6C086EEF-AF0D-4AED-E21C-DD53D5798574}"/>
              </a:ext>
            </a:extLst>
          </p:cNvPr>
          <p:cNvSpPr txBox="1"/>
          <p:nvPr/>
        </p:nvSpPr>
        <p:spPr>
          <a:xfrm>
            <a:off x="5283258" y="2551176"/>
            <a:ext cx="6685221" cy="359120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defTabSz="914400" fontAlgn="base">
              <a:lnSpc>
                <a:spcPct val="90000"/>
              </a:lnSpc>
              <a:spcAft>
                <a:spcPts val="600"/>
              </a:spcAft>
            </a:pPr>
            <a:r>
              <a:rPr lang="en-US" sz="1600" b="1" dirty="0"/>
              <a:t>O</a:t>
            </a:r>
            <a:r>
              <a:rPr lang="en-US" sz="1600" b="1" i="0" dirty="0">
                <a:effectLst/>
              </a:rPr>
              <a:t>bservation</a:t>
            </a:r>
          </a:p>
          <a:p>
            <a:pPr defTabSz="914400" fontAlgn="base">
              <a:lnSpc>
                <a:spcPct val="90000"/>
              </a:lnSpc>
              <a:spcAft>
                <a:spcPts val="600"/>
              </a:spcAft>
            </a:pPr>
            <a:r>
              <a:rPr lang="en-US" sz="1600" b="0" i="0" dirty="0">
                <a:effectLst/>
              </a:rPr>
              <a:t>1 of 2 </a:t>
            </a:r>
            <a:r>
              <a:rPr lang="en-US" sz="1600" b="1" i="0" u="none" strike="noStrike" dirty="0">
                <a:effectLst/>
              </a:rPr>
              <a:t>noun</a:t>
            </a:r>
          </a:p>
          <a:p>
            <a:pPr defTabSz="914400" fontAlgn="base">
              <a:lnSpc>
                <a:spcPct val="90000"/>
              </a:lnSpc>
              <a:spcAft>
                <a:spcPts val="600"/>
              </a:spcAft>
            </a:pPr>
            <a:r>
              <a:rPr lang="en-US" sz="1600" b="0" i="0" dirty="0" err="1">
                <a:effectLst/>
              </a:rPr>
              <a:t>ob</a:t>
            </a:r>
            <a:r>
              <a:rPr lang="en-US" sz="1600" b="0" i="0" dirty="0">
                <a:effectLst/>
              </a:rPr>
              <a:t>·​ser·​</a:t>
            </a:r>
            <a:r>
              <a:rPr lang="en-US" sz="1600" b="0" i="0" dirty="0" err="1">
                <a:effectLst/>
              </a:rPr>
              <a:t>va</a:t>
            </a:r>
            <a:r>
              <a:rPr lang="en-US" sz="1600" b="0" i="0" dirty="0">
                <a:effectLst/>
              </a:rPr>
              <a:t>·​</a:t>
            </a:r>
            <a:r>
              <a:rPr lang="en-US" sz="1600" b="0" i="0" dirty="0" err="1">
                <a:effectLst/>
              </a:rPr>
              <a:t>tion</a:t>
            </a:r>
            <a:r>
              <a:rPr lang="en-US" sz="1600" b="0" i="0" dirty="0">
                <a:effectLst/>
              </a:rPr>
              <a:t> </a:t>
            </a:r>
          </a:p>
          <a:p>
            <a:pPr defTabSz="914400" fontAlgn="base">
              <a:lnSpc>
                <a:spcPct val="90000"/>
              </a:lnSpc>
              <a:spcAft>
                <a:spcPts val="600"/>
              </a:spcAft>
            </a:pPr>
            <a:r>
              <a:rPr lang="en-US" sz="1600" b="0" i="0" u="none" strike="noStrike" dirty="0">
                <a:effectLst/>
              </a:rPr>
              <a:t>Synonyms of </a:t>
            </a:r>
            <a:r>
              <a:rPr lang="en-US" sz="1600" b="0" i="1" u="none" strike="noStrike" dirty="0">
                <a:effectLst/>
              </a:rPr>
              <a:t>observation</a:t>
            </a:r>
            <a:endParaRPr lang="en-US" sz="1600" b="0" i="0" dirty="0">
              <a:effectLst/>
            </a:endParaRPr>
          </a:p>
          <a:p>
            <a:pPr indent="-228600" defTabSz="914400" fontAlgn="base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b="1" i="0" dirty="0">
              <a:effectLst/>
            </a:endParaRPr>
          </a:p>
          <a:p>
            <a:pPr defTabSz="914400" fontAlgn="base">
              <a:lnSpc>
                <a:spcPct val="90000"/>
              </a:lnSpc>
              <a:spcAft>
                <a:spcPts val="600"/>
              </a:spcAft>
            </a:pPr>
            <a:r>
              <a:rPr lang="en-US" sz="1600" b="1" dirty="0"/>
              <a:t>A</a:t>
            </a:r>
            <a:r>
              <a:rPr lang="en-US" sz="1600" b="1" i="0" dirty="0">
                <a:effectLst/>
              </a:rPr>
              <a:t>: </a:t>
            </a:r>
            <a:r>
              <a:rPr lang="en-US" sz="1600" b="0" i="0" dirty="0">
                <a:effectLst/>
              </a:rPr>
              <a:t>an act or instance of </a:t>
            </a:r>
            <a:r>
              <a:rPr lang="en-US" sz="1600" b="0" i="0" u="none" strike="noStrike" dirty="0">
                <a:effectLst/>
              </a:rPr>
              <a:t>observing</a:t>
            </a:r>
            <a:r>
              <a:rPr lang="en-US" sz="1600" b="0" i="0" dirty="0">
                <a:effectLst/>
              </a:rPr>
              <a:t> a custom, rule, or law </a:t>
            </a:r>
            <a:endParaRPr lang="en-US" sz="1600" b="1" i="0" dirty="0">
              <a:effectLst/>
            </a:endParaRPr>
          </a:p>
          <a:p>
            <a:pPr defTabSz="914400" fontAlgn="base">
              <a:lnSpc>
                <a:spcPct val="90000"/>
              </a:lnSpc>
              <a:spcAft>
                <a:spcPts val="600"/>
              </a:spcAft>
            </a:pPr>
            <a:r>
              <a:rPr lang="en-US" sz="1600" b="1" dirty="0"/>
              <a:t>B</a:t>
            </a:r>
            <a:r>
              <a:rPr lang="en-US" sz="1600" b="1" i="0" dirty="0">
                <a:effectLst/>
              </a:rPr>
              <a:t>: </a:t>
            </a:r>
            <a:r>
              <a:rPr lang="en-US" sz="1600" b="0" i="0" dirty="0">
                <a:effectLst/>
              </a:rPr>
              <a:t>an act of recognizing and noting a fact or occurrence often involving measurement with instruments weather </a:t>
            </a:r>
            <a:r>
              <a:rPr lang="en-US" sz="1600" b="0" i="1" dirty="0">
                <a:effectLst/>
              </a:rPr>
              <a:t>observations</a:t>
            </a:r>
            <a:endParaRPr lang="en-US" sz="1600" b="0" i="0" dirty="0">
              <a:effectLst/>
            </a:endParaRPr>
          </a:p>
          <a:p>
            <a:pPr defTabSz="914400" fontAlgn="base">
              <a:lnSpc>
                <a:spcPct val="90000"/>
              </a:lnSpc>
              <a:spcAft>
                <a:spcPts val="600"/>
              </a:spcAft>
            </a:pPr>
            <a:r>
              <a:rPr lang="en-US" sz="1600" b="1" dirty="0"/>
              <a:t>C</a:t>
            </a:r>
            <a:r>
              <a:rPr lang="en-US" sz="1600" b="1" i="0" dirty="0">
                <a:effectLst/>
              </a:rPr>
              <a:t>: </a:t>
            </a:r>
            <a:r>
              <a:rPr lang="en-US" sz="1600" b="0" i="0" dirty="0">
                <a:effectLst/>
              </a:rPr>
              <a:t>a record or description so obtained Scientific </a:t>
            </a:r>
            <a:r>
              <a:rPr lang="en-US" sz="1600" b="0" i="1" dirty="0">
                <a:effectLst/>
              </a:rPr>
              <a:t>observations</a:t>
            </a:r>
            <a:r>
              <a:rPr lang="en-US" sz="1600" b="0" i="0" dirty="0">
                <a:effectLst/>
              </a:rPr>
              <a:t> were sent to the committee.</a:t>
            </a:r>
          </a:p>
          <a:p>
            <a:pPr defTabSz="914400" fontAlgn="base">
              <a:lnSpc>
                <a:spcPct val="90000"/>
              </a:lnSpc>
              <a:spcAft>
                <a:spcPts val="600"/>
              </a:spcAft>
            </a:pPr>
            <a:endParaRPr lang="en-US" sz="1600" b="1" i="0" dirty="0">
              <a:effectLst/>
            </a:endParaRPr>
          </a:p>
          <a:p>
            <a:pPr defTabSz="914400" fontAlgn="base">
              <a:lnSpc>
                <a:spcPct val="90000"/>
              </a:lnSpc>
              <a:spcAft>
                <a:spcPts val="600"/>
              </a:spcAft>
            </a:pPr>
            <a:r>
              <a:rPr lang="en-US" sz="1600" b="1" dirty="0"/>
              <a:t>O</a:t>
            </a:r>
            <a:r>
              <a:rPr lang="en-US" sz="1600" b="1" i="0" dirty="0">
                <a:effectLst/>
              </a:rPr>
              <a:t>bservation</a:t>
            </a:r>
          </a:p>
          <a:p>
            <a:pPr defTabSz="914400" fontAlgn="base">
              <a:lnSpc>
                <a:spcPct val="90000"/>
              </a:lnSpc>
              <a:spcAft>
                <a:spcPts val="600"/>
              </a:spcAft>
            </a:pPr>
            <a:r>
              <a:rPr lang="en-US" sz="1600" b="0" i="0" dirty="0">
                <a:effectLst/>
              </a:rPr>
              <a:t>2 of 2 </a:t>
            </a:r>
            <a:r>
              <a:rPr lang="en-US" sz="1600" b="1" i="0" u="none" strike="noStrike" dirty="0">
                <a:effectLst/>
              </a:rPr>
              <a:t>adjective</a:t>
            </a:r>
          </a:p>
          <a:p>
            <a:pPr defTabSz="914400" fontAlgn="base">
              <a:lnSpc>
                <a:spcPct val="90000"/>
              </a:lnSpc>
              <a:spcAft>
                <a:spcPts val="600"/>
              </a:spcAft>
            </a:pPr>
            <a:r>
              <a:rPr lang="en-US" sz="1600" b="1" i="0" dirty="0">
                <a:effectLst/>
              </a:rPr>
              <a:t>: </a:t>
            </a:r>
            <a:r>
              <a:rPr lang="en-US" sz="1600" b="0" i="0" dirty="0">
                <a:effectLst/>
              </a:rPr>
              <a:t>designed for use in viewing something (such as scenery) or in making </a:t>
            </a:r>
            <a:r>
              <a:rPr lang="en-US" sz="1600" b="0" i="0" u="none" strike="noStrike" dirty="0">
                <a:effectLst/>
              </a:rPr>
              <a:t>observations</a:t>
            </a:r>
            <a:endParaRPr lang="en-US" sz="1600" b="0" i="0" dirty="0">
              <a:effectLst/>
            </a:endParaRPr>
          </a:p>
        </p:txBody>
      </p:sp>
      <p:pic>
        <p:nvPicPr>
          <p:cNvPr id="1028" name="Picture 4" descr="AQA LOGO | Hills Books">
            <a:extLst>
              <a:ext uri="{FF2B5EF4-FFF2-40B4-BE49-F238E27FC236}">
                <a16:creationId xmlns:a16="http://schemas.microsoft.com/office/drawing/2014/main" id="{2F47B9B9-CDE8-AC1F-A6DF-2245B02CF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96118" y="76200"/>
            <a:ext cx="1605643" cy="56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Lecturer in Business - Cheshire College South &amp; West">
            <a:extLst>
              <a:ext uri="{FF2B5EF4-FFF2-40B4-BE49-F238E27FC236}">
                <a16:creationId xmlns:a16="http://schemas.microsoft.com/office/drawing/2014/main" id="{1A6DFDFF-E3EF-E77E-DF10-8DC2B228F3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2080" y="6008996"/>
            <a:ext cx="1859280" cy="700732"/>
          </a:xfrm>
          <a:custGeom>
            <a:avLst/>
            <a:gdLst/>
            <a:ahLst/>
            <a:cxnLst/>
            <a:rect l="l" t="t" r="r" b="b"/>
            <a:pathLst>
              <a:path w="4438338" h="2323972">
                <a:moveTo>
                  <a:pt x="69905" y="0"/>
                </a:moveTo>
                <a:lnTo>
                  <a:pt x="4368433" y="0"/>
                </a:lnTo>
                <a:cubicBezTo>
                  <a:pt x="4407040" y="0"/>
                  <a:pt x="4438338" y="31298"/>
                  <a:pt x="4438338" y="69905"/>
                </a:cubicBezTo>
                <a:lnTo>
                  <a:pt x="4438338" y="2254067"/>
                </a:lnTo>
                <a:cubicBezTo>
                  <a:pt x="4438338" y="2292674"/>
                  <a:pt x="4407040" y="2323972"/>
                  <a:pt x="4368433" y="2323972"/>
                </a:cubicBezTo>
                <a:lnTo>
                  <a:pt x="69905" y="2323972"/>
                </a:lnTo>
                <a:cubicBezTo>
                  <a:pt x="31298" y="2323972"/>
                  <a:pt x="0" y="2292674"/>
                  <a:pt x="0" y="2254067"/>
                </a:cubicBezTo>
                <a:lnTo>
                  <a:pt x="0" y="69905"/>
                </a:lnTo>
                <a:cubicBezTo>
                  <a:pt x="0" y="31298"/>
                  <a:pt x="31298" y="0"/>
                  <a:pt x="69905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369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7E9DE-F647-C99D-BDEE-7700F5509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8557" y="1138036"/>
            <a:ext cx="5444382" cy="140247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000" b="1" u="sng" spc="300" dirty="0"/>
              <a:t>Component 1:</a:t>
            </a:r>
            <a:br>
              <a:rPr lang="en-US" sz="3000" b="1" spc="300" dirty="0"/>
            </a:br>
            <a:r>
              <a:rPr lang="en-US" sz="3000" b="1" spc="300" dirty="0"/>
              <a:t>Personal Investigation ‘Observation’</a:t>
            </a:r>
          </a:p>
        </p:txBody>
      </p:sp>
      <p:pic>
        <p:nvPicPr>
          <p:cNvPr id="2050" name="Picture 2" descr="by Michaël Borremans | Portrait art, Portrait painting, Figure painting">
            <a:extLst>
              <a:ext uri="{FF2B5EF4-FFF2-40B4-BE49-F238E27FC236}">
                <a16:creationId xmlns:a16="http://schemas.microsoft.com/office/drawing/2014/main" id="{B1A2421E-7739-7DDA-E90C-2CD83E1B78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55"/>
          <a:stretch/>
        </p:blipFill>
        <p:spPr bwMode="auto">
          <a:xfrm>
            <a:off x="-1" y="10"/>
            <a:ext cx="515117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59" name="Straight Connector 2054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71697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2ABC5536-4530-22B5-37C0-3574721450FA}"/>
              </a:ext>
            </a:extLst>
          </p:cNvPr>
          <p:cNvSpPr txBox="1"/>
          <p:nvPr/>
        </p:nvSpPr>
        <p:spPr>
          <a:xfrm>
            <a:off x="5283258" y="2551176"/>
            <a:ext cx="6776661" cy="415855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2000" b="0" i="0" dirty="0">
                <a:effectLst/>
              </a:rPr>
              <a:t>For your first project you will be exploring and experimenting with all the basics of Fine Art.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2000" b="0" i="0" dirty="0">
                <a:effectLst/>
              </a:rPr>
              <a:t>Some of these techniques you may be familiar with, some of them not, either way you will be given the opportunity to develop and explore them in new ways.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en-US" sz="2000" b="0" i="0" dirty="0">
              <a:effectLst/>
            </a:endParaRP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2000" b="1" i="0" dirty="0">
                <a:effectLst/>
              </a:rPr>
              <a:t>You will generate a portfolio of evidence that will be focused on exploiting techniques and mediums to a high degree of skill.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en-US" sz="2000" b="1" dirty="0"/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2000" i="0" dirty="0">
                <a:effectLst/>
              </a:rPr>
              <a:t>You will submit this evidence in annotated sketchbook alongside your final outcome. </a:t>
            </a:r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en-US" sz="2000" b="1" dirty="0"/>
          </a:p>
          <a:p>
            <a:pPr defTabSz="914400">
              <a:lnSpc>
                <a:spcPct val="90000"/>
              </a:lnSpc>
              <a:spcAft>
                <a:spcPts val="600"/>
              </a:spcAft>
            </a:pPr>
            <a:endParaRPr lang="en-US" sz="2000" b="1" i="0" dirty="0">
              <a:effectLst/>
            </a:endParaRPr>
          </a:p>
        </p:txBody>
      </p:sp>
      <p:pic>
        <p:nvPicPr>
          <p:cNvPr id="1028" name="Picture 4" descr="AQA LOGO | Hills Books">
            <a:extLst>
              <a:ext uri="{FF2B5EF4-FFF2-40B4-BE49-F238E27FC236}">
                <a16:creationId xmlns:a16="http://schemas.microsoft.com/office/drawing/2014/main" id="{2F47B9B9-CDE8-AC1F-A6DF-2245B02CF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96118" y="76200"/>
            <a:ext cx="1605643" cy="56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Lecturer in Business - Cheshire College South &amp; West">
            <a:extLst>
              <a:ext uri="{FF2B5EF4-FFF2-40B4-BE49-F238E27FC236}">
                <a16:creationId xmlns:a16="http://schemas.microsoft.com/office/drawing/2014/main" id="{1A6DFDFF-E3EF-E77E-DF10-8DC2B228F3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2080" y="6008996"/>
            <a:ext cx="1859280" cy="700732"/>
          </a:xfrm>
          <a:custGeom>
            <a:avLst/>
            <a:gdLst/>
            <a:ahLst/>
            <a:cxnLst/>
            <a:rect l="l" t="t" r="r" b="b"/>
            <a:pathLst>
              <a:path w="4438338" h="2323972">
                <a:moveTo>
                  <a:pt x="69905" y="0"/>
                </a:moveTo>
                <a:lnTo>
                  <a:pt x="4368433" y="0"/>
                </a:lnTo>
                <a:cubicBezTo>
                  <a:pt x="4407040" y="0"/>
                  <a:pt x="4438338" y="31298"/>
                  <a:pt x="4438338" y="69905"/>
                </a:cubicBezTo>
                <a:lnTo>
                  <a:pt x="4438338" y="2254067"/>
                </a:lnTo>
                <a:cubicBezTo>
                  <a:pt x="4438338" y="2292674"/>
                  <a:pt x="4407040" y="2323972"/>
                  <a:pt x="4368433" y="2323972"/>
                </a:cubicBezTo>
                <a:lnTo>
                  <a:pt x="69905" y="2323972"/>
                </a:lnTo>
                <a:cubicBezTo>
                  <a:pt x="31298" y="2323972"/>
                  <a:pt x="0" y="2292674"/>
                  <a:pt x="0" y="2254067"/>
                </a:cubicBezTo>
                <a:lnTo>
                  <a:pt x="0" y="69905"/>
                </a:lnTo>
                <a:cubicBezTo>
                  <a:pt x="0" y="31298"/>
                  <a:pt x="31298" y="0"/>
                  <a:pt x="69905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3685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ilent Music, 1992 - Luc Tuymans | Beeldende kunst, Kunstenaar ...">
            <a:extLst>
              <a:ext uri="{FF2B5EF4-FFF2-40B4-BE49-F238E27FC236}">
                <a16:creationId xmlns:a16="http://schemas.microsoft.com/office/drawing/2014/main" id="{9B24E76E-EAD9-C083-3327-73A8E78CF0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20" b="4390"/>
          <a:stretch/>
        </p:blipFill>
        <p:spPr bwMode="auto">
          <a:xfrm>
            <a:off x="0" y="1"/>
            <a:ext cx="509863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887E9DE-F647-C99D-BDEE-7700F5509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8557" y="1138036"/>
            <a:ext cx="5687798" cy="176230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000" b="1" u="sng" spc="300" dirty="0"/>
              <a:t>Component 1:</a:t>
            </a:r>
            <a:br>
              <a:rPr lang="en-US" sz="3000" b="1" spc="300" dirty="0"/>
            </a:br>
            <a:r>
              <a:rPr lang="en-US" sz="3000" b="1" spc="300" dirty="0"/>
              <a:t>Personal Investigation ‘Observation’ </a:t>
            </a:r>
            <a:r>
              <a:rPr lang="en-US" sz="2000" b="1" spc="300" dirty="0"/>
              <a:t>(Deadline 31/1/28)</a:t>
            </a:r>
            <a:endParaRPr lang="en-US" sz="3000" b="1" spc="300" dirty="0"/>
          </a:p>
        </p:txBody>
      </p:sp>
      <p:cxnSp>
        <p:nvCxnSpPr>
          <p:cNvPr id="2064" name="Straight Connector 2063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71697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2ABC5536-4530-22B5-37C0-3574721450FA}"/>
              </a:ext>
            </a:extLst>
          </p:cNvPr>
          <p:cNvSpPr txBox="1"/>
          <p:nvPr/>
        </p:nvSpPr>
        <p:spPr>
          <a:xfrm>
            <a:off x="5283260" y="2551176"/>
            <a:ext cx="6532820" cy="4158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1028" name="Picture 4" descr="AQA LOGO | Hills Books">
            <a:extLst>
              <a:ext uri="{FF2B5EF4-FFF2-40B4-BE49-F238E27FC236}">
                <a16:creationId xmlns:a16="http://schemas.microsoft.com/office/drawing/2014/main" id="{2F47B9B9-CDE8-AC1F-A6DF-2245B02CF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96118" y="76200"/>
            <a:ext cx="1605643" cy="56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Lecturer in Business - Cheshire College South &amp; West">
            <a:extLst>
              <a:ext uri="{FF2B5EF4-FFF2-40B4-BE49-F238E27FC236}">
                <a16:creationId xmlns:a16="http://schemas.microsoft.com/office/drawing/2014/main" id="{1A6DFDFF-E3EF-E77E-DF10-8DC2B228F3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2080" y="6008996"/>
            <a:ext cx="1859280" cy="700732"/>
          </a:xfrm>
          <a:custGeom>
            <a:avLst/>
            <a:gdLst/>
            <a:ahLst/>
            <a:cxnLst/>
            <a:rect l="l" t="t" r="r" b="b"/>
            <a:pathLst>
              <a:path w="4438338" h="2323972">
                <a:moveTo>
                  <a:pt x="69905" y="0"/>
                </a:moveTo>
                <a:lnTo>
                  <a:pt x="4368433" y="0"/>
                </a:lnTo>
                <a:cubicBezTo>
                  <a:pt x="4407040" y="0"/>
                  <a:pt x="4438338" y="31298"/>
                  <a:pt x="4438338" y="69905"/>
                </a:cubicBezTo>
                <a:lnTo>
                  <a:pt x="4438338" y="2254067"/>
                </a:lnTo>
                <a:cubicBezTo>
                  <a:pt x="4438338" y="2292674"/>
                  <a:pt x="4407040" y="2323972"/>
                  <a:pt x="4368433" y="2323972"/>
                </a:cubicBezTo>
                <a:lnTo>
                  <a:pt x="69905" y="2323972"/>
                </a:lnTo>
                <a:cubicBezTo>
                  <a:pt x="31298" y="2323972"/>
                  <a:pt x="0" y="2292674"/>
                  <a:pt x="0" y="2254067"/>
                </a:cubicBezTo>
                <a:lnTo>
                  <a:pt x="0" y="69905"/>
                </a:lnTo>
                <a:cubicBezTo>
                  <a:pt x="0" y="31298"/>
                  <a:pt x="31298" y="0"/>
                  <a:pt x="69905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A9AF83B-CB1A-9AF4-32EB-279BF6E3CF93}"/>
              </a:ext>
            </a:extLst>
          </p:cNvPr>
          <p:cNvSpPr txBox="1"/>
          <p:nvPr/>
        </p:nvSpPr>
        <p:spPr>
          <a:xfrm>
            <a:off x="5286238" y="2547048"/>
            <a:ext cx="6532820" cy="4158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lang="en-GB" sz="2000" dirty="0"/>
          </a:p>
          <a:p>
            <a:r>
              <a:rPr lang="en-GB" sz="2000" dirty="0"/>
              <a:t>As long as you are observing the subject you can produce work based on pretty much any theme. You can work from your own primary reference only </a:t>
            </a:r>
            <a:r>
              <a:rPr lang="en-GB" sz="2000" b="1" dirty="0"/>
              <a:t>(YOU CANNOT WORK FROM SECONDARY). </a:t>
            </a:r>
          </a:p>
          <a:p>
            <a:endParaRPr lang="en-GB" sz="2000" dirty="0"/>
          </a:p>
          <a:p>
            <a:r>
              <a:rPr lang="en-GB" sz="2000" dirty="0"/>
              <a:t>In workshops we will cover the following major themes:</a:t>
            </a:r>
          </a:p>
          <a:p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Objects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Scenes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People</a:t>
            </a:r>
          </a:p>
          <a:p>
            <a:endParaRPr lang="en-GB" sz="2000" dirty="0"/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808438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34" name="Rectangle 5133">
            <a:extLst>
              <a:ext uri="{FF2B5EF4-FFF2-40B4-BE49-F238E27FC236}">
                <a16:creationId xmlns:a16="http://schemas.microsoft.com/office/drawing/2014/main" id="{4F7B9026-36AD-42E4-B172-8D68F3A33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8" name="Picture 7" descr="A picture containing clothing, drawing, footwear, sketch&#10;&#10;Description automatically generated">
            <a:extLst>
              <a:ext uri="{FF2B5EF4-FFF2-40B4-BE49-F238E27FC236}">
                <a16:creationId xmlns:a16="http://schemas.microsoft.com/office/drawing/2014/main" id="{623508EE-477D-67D1-253C-75CFBC4CBF0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5" r="6608" b="-3"/>
          <a:stretch/>
        </p:blipFill>
        <p:spPr bwMode="auto">
          <a:xfrm>
            <a:off x="192528" y="171716"/>
            <a:ext cx="3793268" cy="6514565"/>
          </a:xfrm>
          <a:prstGeom prst="rect">
            <a:avLst/>
          </a:prstGeom>
          <a:noFill/>
        </p:spPr>
      </p:pic>
      <p:pic>
        <p:nvPicPr>
          <p:cNvPr id="9" name="Picture 8" descr="Kevin Cosgrove – Mother's Tankstation Limited">
            <a:extLst>
              <a:ext uri="{FF2B5EF4-FFF2-40B4-BE49-F238E27FC236}">
                <a16:creationId xmlns:a16="http://schemas.microsoft.com/office/drawing/2014/main" id="{1003AE48-040C-07D7-1B52-BB5E3462208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25" r="33989"/>
          <a:stretch/>
        </p:blipFill>
        <p:spPr bwMode="auto">
          <a:xfrm>
            <a:off x="4184538" y="171716"/>
            <a:ext cx="3822924" cy="6514565"/>
          </a:xfrm>
          <a:prstGeom prst="rect">
            <a:avLst/>
          </a:prstGeom>
          <a:noFill/>
        </p:spPr>
      </p:pic>
      <p:pic>
        <p:nvPicPr>
          <p:cNvPr id="5122" name="Picture 2" descr="Guy Yanai - Artists - Miles McEnery Gallery">
            <a:extLst>
              <a:ext uri="{FF2B5EF4-FFF2-40B4-BE49-F238E27FC236}">
                <a16:creationId xmlns:a16="http://schemas.microsoft.com/office/drawing/2014/main" id="{658B3F80-079A-E579-C89E-A0EBD67504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00" r="13846" b="-3"/>
          <a:stretch/>
        </p:blipFill>
        <p:spPr bwMode="auto">
          <a:xfrm>
            <a:off x="8188032" y="171716"/>
            <a:ext cx="3799007" cy="6514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BC5536-4530-22B5-37C0-3574721450FA}"/>
              </a:ext>
            </a:extLst>
          </p:cNvPr>
          <p:cNvSpPr txBox="1"/>
          <p:nvPr/>
        </p:nvSpPr>
        <p:spPr>
          <a:xfrm>
            <a:off x="5283260" y="2551176"/>
            <a:ext cx="6532820" cy="4158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1028" name="Picture 4" descr="AQA LOGO | Hills Books">
            <a:extLst>
              <a:ext uri="{FF2B5EF4-FFF2-40B4-BE49-F238E27FC236}">
                <a16:creationId xmlns:a16="http://schemas.microsoft.com/office/drawing/2014/main" id="{2F47B9B9-CDE8-AC1F-A6DF-2245B02CF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96118" y="76200"/>
            <a:ext cx="1605643" cy="56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Lecturer in Business - Cheshire College South &amp; West">
            <a:extLst>
              <a:ext uri="{FF2B5EF4-FFF2-40B4-BE49-F238E27FC236}">
                <a16:creationId xmlns:a16="http://schemas.microsoft.com/office/drawing/2014/main" id="{1A6DFDFF-E3EF-E77E-DF10-8DC2B228F3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2080" y="6008996"/>
            <a:ext cx="1859280" cy="700732"/>
          </a:xfrm>
          <a:custGeom>
            <a:avLst/>
            <a:gdLst/>
            <a:ahLst/>
            <a:cxnLst/>
            <a:rect l="l" t="t" r="r" b="b"/>
            <a:pathLst>
              <a:path w="4438338" h="2323972">
                <a:moveTo>
                  <a:pt x="69905" y="0"/>
                </a:moveTo>
                <a:lnTo>
                  <a:pt x="4368433" y="0"/>
                </a:lnTo>
                <a:cubicBezTo>
                  <a:pt x="4407040" y="0"/>
                  <a:pt x="4438338" y="31298"/>
                  <a:pt x="4438338" y="69905"/>
                </a:cubicBezTo>
                <a:lnTo>
                  <a:pt x="4438338" y="2254067"/>
                </a:lnTo>
                <a:cubicBezTo>
                  <a:pt x="4438338" y="2292674"/>
                  <a:pt x="4407040" y="2323972"/>
                  <a:pt x="4368433" y="2323972"/>
                </a:cubicBezTo>
                <a:lnTo>
                  <a:pt x="69905" y="2323972"/>
                </a:lnTo>
                <a:cubicBezTo>
                  <a:pt x="31298" y="2323972"/>
                  <a:pt x="0" y="2292674"/>
                  <a:pt x="0" y="2254067"/>
                </a:cubicBezTo>
                <a:lnTo>
                  <a:pt x="0" y="69905"/>
                </a:lnTo>
                <a:cubicBezTo>
                  <a:pt x="0" y="31298"/>
                  <a:pt x="31298" y="0"/>
                  <a:pt x="69905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D601695-799E-D933-16DE-DD0ECCAAEFA1}"/>
              </a:ext>
            </a:extLst>
          </p:cNvPr>
          <p:cNvSpPr txBox="1"/>
          <p:nvPr/>
        </p:nvSpPr>
        <p:spPr>
          <a:xfrm>
            <a:off x="5283260" y="2374231"/>
            <a:ext cx="6532820" cy="4158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152412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52722A-D136-7B50-5E7B-170F0A7090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Observational Paintings on Behance">
            <a:extLst>
              <a:ext uri="{FF2B5EF4-FFF2-40B4-BE49-F238E27FC236}">
                <a16:creationId xmlns:a16="http://schemas.microsoft.com/office/drawing/2014/main" id="{F86C04F4-170F-6840-6EC3-AAE32EB246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03" r="11267"/>
          <a:stretch/>
        </p:blipFill>
        <p:spPr bwMode="auto">
          <a:xfrm>
            <a:off x="0" y="0"/>
            <a:ext cx="47251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27E14E-FD66-F754-FEC0-3AB9CC586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8557" y="1043964"/>
            <a:ext cx="5444382" cy="149654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000" b="1" spc="300" dirty="0"/>
              <a:t>Bridging Task</a:t>
            </a:r>
          </a:p>
        </p:txBody>
      </p:sp>
      <p:cxnSp>
        <p:nvCxnSpPr>
          <p:cNvPr id="2064" name="Straight Connector 2063">
            <a:extLst>
              <a:ext uri="{FF2B5EF4-FFF2-40B4-BE49-F238E27FC236}">
                <a16:creationId xmlns:a16="http://schemas.microsoft.com/office/drawing/2014/main" id="{AB90EED5-9E2E-199F-202B-6925FD4197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71697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97E7CCB6-F129-35ED-46F4-D15AD107679A}"/>
              </a:ext>
            </a:extLst>
          </p:cNvPr>
          <p:cNvSpPr txBox="1"/>
          <p:nvPr/>
        </p:nvSpPr>
        <p:spPr>
          <a:xfrm>
            <a:off x="5283260" y="2551176"/>
            <a:ext cx="6532820" cy="4158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1028" name="Picture 4" descr="AQA LOGO | Hills Books">
            <a:extLst>
              <a:ext uri="{FF2B5EF4-FFF2-40B4-BE49-F238E27FC236}">
                <a16:creationId xmlns:a16="http://schemas.microsoft.com/office/drawing/2014/main" id="{4862BFEE-B672-87D6-4681-093F66634D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96118" y="76200"/>
            <a:ext cx="1605643" cy="56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Lecturer in Business - Cheshire College South &amp; West">
            <a:extLst>
              <a:ext uri="{FF2B5EF4-FFF2-40B4-BE49-F238E27FC236}">
                <a16:creationId xmlns:a16="http://schemas.microsoft.com/office/drawing/2014/main" id="{567DCA19-1B99-E745-FE9F-8B3BC70AEC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2080" y="6008996"/>
            <a:ext cx="1859280" cy="700732"/>
          </a:xfrm>
          <a:custGeom>
            <a:avLst/>
            <a:gdLst/>
            <a:ahLst/>
            <a:cxnLst/>
            <a:rect l="l" t="t" r="r" b="b"/>
            <a:pathLst>
              <a:path w="4438338" h="2323972">
                <a:moveTo>
                  <a:pt x="69905" y="0"/>
                </a:moveTo>
                <a:lnTo>
                  <a:pt x="4368433" y="0"/>
                </a:lnTo>
                <a:cubicBezTo>
                  <a:pt x="4407040" y="0"/>
                  <a:pt x="4438338" y="31298"/>
                  <a:pt x="4438338" y="69905"/>
                </a:cubicBezTo>
                <a:lnTo>
                  <a:pt x="4438338" y="2254067"/>
                </a:lnTo>
                <a:cubicBezTo>
                  <a:pt x="4438338" y="2292674"/>
                  <a:pt x="4407040" y="2323972"/>
                  <a:pt x="4368433" y="2323972"/>
                </a:cubicBezTo>
                <a:lnTo>
                  <a:pt x="69905" y="2323972"/>
                </a:lnTo>
                <a:cubicBezTo>
                  <a:pt x="31298" y="2323972"/>
                  <a:pt x="0" y="2292674"/>
                  <a:pt x="0" y="2254067"/>
                </a:cubicBezTo>
                <a:lnTo>
                  <a:pt x="0" y="69905"/>
                </a:lnTo>
                <a:cubicBezTo>
                  <a:pt x="0" y="31298"/>
                  <a:pt x="31298" y="0"/>
                  <a:pt x="69905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4F1DDD7-91A0-7936-AD9C-01BFC9D197C7}"/>
              </a:ext>
            </a:extLst>
          </p:cNvPr>
          <p:cNvSpPr txBox="1"/>
          <p:nvPr/>
        </p:nvSpPr>
        <p:spPr>
          <a:xfrm>
            <a:off x="5283260" y="2374231"/>
            <a:ext cx="6532820" cy="4158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FFAA7F-95DF-8A6E-5F7D-A406EBCC1635}"/>
              </a:ext>
            </a:extLst>
          </p:cNvPr>
          <p:cNvSpPr txBox="1"/>
          <p:nvPr/>
        </p:nvSpPr>
        <p:spPr>
          <a:xfrm>
            <a:off x="5286238" y="1611086"/>
            <a:ext cx="6532820" cy="509451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r>
              <a:rPr lang="en-GB" sz="2000" dirty="0"/>
              <a:t>For your start in September, you should have completed the following exercises in an </a:t>
            </a:r>
            <a:r>
              <a:rPr lang="en-GB" sz="2000" b="1" dirty="0"/>
              <a:t>A4 Sketchbook. </a:t>
            </a:r>
            <a:r>
              <a:rPr lang="en-GB" sz="2000" dirty="0"/>
              <a:t>These will engage your mental and physical observational skills in preparation for next year. </a:t>
            </a:r>
          </a:p>
          <a:p>
            <a:endParaRPr lang="en-GB" sz="2000" dirty="0"/>
          </a:p>
          <a:p>
            <a:r>
              <a:rPr lang="en-GB" sz="2000" dirty="0"/>
              <a:t>90minute drawing session (Any media). </a:t>
            </a:r>
          </a:p>
          <a:p>
            <a:r>
              <a:rPr lang="en-GB" sz="2000" i="1" dirty="0"/>
              <a:t>X10 -  1 minute  observational drawings</a:t>
            </a:r>
          </a:p>
          <a:p>
            <a:r>
              <a:rPr lang="en-GB" sz="2000" i="1" dirty="0"/>
              <a:t>X10 -  2 minute observational drawings</a:t>
            </a:r>
          </a:p>
          <a:p>
            <a:r>
              <a:rPr lang="en-GB" sz="2000" i="1" dirty="0"/>
              <a:t>X6 -   5 minute observational drawings </a:t>
            </a:r>
          </a:p>
          <a:p>
            <a:r>
              <a:rPr lang="en-GB" sz="2000" i="1" dirty="0"/>
              <a:t>X2 -  10 minute observational drawings</a:t>
            </a:r>
          </a:p>
          <a:p>
            <a:r>
              <a:rPr lang="en-GB" sz="2000" i="1" dirty="0"/>
              <a:t>X1 -  30 minute observational drawing</a:t>
            </a:r>
          </a:p>
          <a:p>
            <a:r>
              <a:rPr lang="en-GB" sz="2000" b="1" dirty="0"/>
              <a:t>Complete this activity at least </a:t>
            </a:r>
            <a:r>
              <a:rPr lang="en-GB" sz="2000" b="1" u="sng" dirty="0"/>
              <a:t>three times</a:t>
            </a:r>
            <a:r>
              <a:rPr lang="en-GB" sz="2000" u="sng" dirty="0"/>
              <a:t>, (no more than once a day). </a:t>
            </a:r>
            <a:endParaRPr lang="en-GB" sz="2000" i="1" dirty="0"/>
          </a:p>
          <a:p>
            <a:endParaRPr lang="en-GB" sz="2000" dirty="0"/>
          </a:p>
          <a:p>
            <a:r>
              <a:rPr lang="en-GB" sz="2000" dirty="0"/>
              <a:t>All you need is a </a:t>
            </a:r>
            <a:r>
              <a:rPr lang="en-GB" sz="2000" b="1" dirty="0"/>
              <a:t>stopwatch(Phone), pen/pencil and a sketchbook. </a:t>
            </a:r>
            <a:r>
              <a:rPr lang="en-GB" sz="2000" dirty="0"/>
              <a:t>It is important to stick to the time limits, if time runs out and you’ve not finished, that’s ok, you’re not expected to. The shorter times are designed to improve your speed. </a:t>
            </a:r>
          </a:p>
          <a:p>
            <a:endParaRPr lang="en-GB" sz="2000" dirty="0"/>
          </a:p>
          <a:p>
            <a:r>
              <a:rPr lang="en-GB" sz="2000" b="1" dirty="0"/>
              <a:t> </a:t>
            </a:r>
            <a:r>
              <a:rPr lang="en-GB" sz="2000" dirty="0"/>
              <a:t>These can be based on any object or location you can see, no secondary images please. </a:t>
            </a:r>
          </a:p>
          <a:p>
            <a:endParaRPr lang="en-GB" sz="2000" b="1" dirty="0"/>
          </a:p>
          <a:p>
            <a:endParaRPr lang="en-GB" sz="2000" b="1" dirty="0"/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391945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7E9DE-F647-C99D-BDEE-7700F5509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8557" y="1138036"/>
            <a:ext cx="5719548" cy="163530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000" b="1" u="sng" spc="300" dirty="0"/>
              <a:t>Component 1:</a:t>
            </a:r>
            <a:br>
              <a:rPr lang="en-US" sz="3000" b="1" spc="300" dirty="0"/>
            </a:br>
            <a:r>
              <a:rPr lang="en-US" sz="3000" b="1" spc="300" dirty="0"/>
              <a:t>Personal Investigation ‘Observation’ </a:t>
            </a:r>
            <a:r>
              <a:rPr lang="en-US" sz="2000" b="1" spc="300" dirty="0"/>
              <a:t>(Deadline 31/1/28)</a:t>
            </a:r>
            <a:endParaRPr lang="en-US" sz="3000" b="1" spc="300" dirty="0"/>
          </a:p>
        </p:txBody>
      </p:sp>
      <p:pic>
        <p:nvPicPr>
          <p:cNvPr id="3" name="Picture 2" descr="Francis Campbell Boileau Cadell The Gold Chair ... - still life quick heart">
            <a:extLst>
              <a:ext uri="{FF2B5EF4-FFF2-40B4-BE49-F238E27FC236}">
                <a16:creationId xmlns:a16="http://schemas.microsoft.com/office/drawing/2014/main" id="{1B39C384-FF59-DFD1-FC74-813DAF88B8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6" r="5234"/>
          <a:stretch/>
        </p:blipFill>
        <p:spPr bwMode="auto">
          <a:xfrm>
            <a:off x="-1" y="10"/>
            <a:ext cx="5151179" cy="6857990"/>
          </a:xfrm>
          <a:prstGeom prst="rect">
            <a:avLst/>
          </a:prstGeom>
          <a:noFill/>
        </p:spPr>
      </p:pic>
      <p:cxnSp>
        <p:nvCxnSpPr>
          <p:cNvPr id="2064" name="Straight Connector 2063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71697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2ABC5536-4530-22B5-37C0-3574721450FA}"/>
              </a:ext>
            </a:extLst>
          </p:cNvPr>
          <p:cNvSpPr txBox="1"/>
          <p:nvPr/>
        </p:nvSpPr>
        <p:spPr>
          <a:xfrm>
            <a:off x="5283260" y="2551176"/>
            <a:ext cx="6532820" cy="415855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0" indent="0">
              <a:buNone/>
            </a:pPr>
            <a:endParaRPr lang="en-GB" sz="2000" dirty="0"/>
          </a:p>
          <a:p>
            <a:r>
              <a:rPr lang="en-GB" sz="2000" b="1" dirty="0"/>
              <a:t>Develop ideas </a:t>
            </a:r>
            <a:r>
              <a:rPr lang="en-GB" sz="2000" dirty="0"/>
              <a:t>through sustained and focused investigations informed by contextual and other sources, demonstrating analytical and critical understanding. – AO1 </a:t>
            </a:r>
          </a:p>
          <a:p>
            <a:endParaRPr lang="en-GB" sz="2000" dirty="0"/>
          </a:p>
          <a:p>
            <a:r>
              <a:rPr lang="en-GB" sz="2000" b="1" dirty="0"/>
              <a:t>Explore and select appropriate resources, </a:t>
            </a:r>
            <a:r>
              <a:rPr lang="en-GB" sz="2000" dirty="0"/>
              <a:t>media, material, techniques and processes, reviewing and reviewing ideas as work develops. – AO2</a:t>
            </a:r>
          </a:p>
          <a:p>
            <a:endParaRPr lang="en-GB" sz="2000" dirty="0"/>
          </a:p>
          <a:p>
            <a:r>
              <a:rPr lang="en-GB" sz="2000" b="1" dirty="0"/>
              <a:t>Record ideas, observations and insights relevant to intentions</a:t>
            </a:r>
            <a:r>
              <a:rPr lang="en-GB" sz="2000" dirty="0"/>
              <a:t>, reflecting critically on work and progress.     - AO3 </a:t>
            </a:r>
          </a:p>
          <a:p>
            <a:endParaRPr lang="en-GB" sz="2000" dirty="0"/>
          </a:p>
          <a:p>
            <a:r>
              <a:rPr lang="en-GB" sz="2000" dirty="0"/>
              <a:t>Present a </a:t>
            </a:r>
            <a:r>
              <a:rPr lang="en-GB" sz="2000" b="1" dirty="0"/>
              <a:t>personal and meaningful response </a:t>
            </a:r>
            <a:r>
              <a:rPr lang="en-GB" sz="2000" dirty="0"/>
              <a:t>that realises intentions and, where appropriate, makes connections between visual and other elements.  - AO4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600" b="1" dirty="0"/>
              <a:t>AO1, AO2, AO3, AO4 = EQUAL WEIGHTING (25%)</a:t>
            </a:r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1028" name="Picture 4" descr="AQA LOGO | Hills Books">
            <a:extLst>
              <a:ext uri="{FF2B5EF4-FFF2-40B4-BE49-F238E27FC236}">
                <a16:creationId xmlns:a16="http://schemas.microsoft.com/office/drawing/2014/main" id="{2F47B9B9-CDE8-AC1F-A6DF-2245B02CF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96118" y="76200"/>
            <a:ext cx="1605643" cy="56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Lecturer in Business - Cheshire College South &amp; West">
            <a:extLst>
              <a:ext uri="{FF2B5EF4-FFF2-40B4-BE49-F238E27FC236}">
                <a16:creationId xmlns:a16="http://schemas.microsoft.com/office/drawing/2014/main" id="{1A6DFDFF-E3EF-E77E-DF10-8DC2B228F3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2080" y="6008996"/>
            <a:ext cx="1859280" cy="700732"/>
          </a:xfrm>
          <a:custGeom>
            <a:avLst/>
            <a:gdLst/>
            <a:ahLst/>
            <a:cxnLst/>
            <a:rect l="l" t="t" r="r" b="b"/>
            <a:pathLst>
              <a:path w="4438338" h="2323972">
                <a:moveTo>
                  <a:pt x="69905" y="0"/>
                </a:moveTo>
                <a:lnTo>
                  <a:pt x="4368433" y="0"/>
                </a:lnTo>
                <a:cubicBezTo>
                  <a:pt x="4407040" y="0"/>
                  <a:pt x="4438338" y="31298"/>
                  <a:pt x="4438338" y="69905"/>
                </a:cubicBezTo>
                <a:lnTo>
                  <a:pt x="4438338" y="2254067"/>
                </a:lnTo>
                <a:cubicBezTo>
                  <a:pt x="4438338" y="2292674"/>
                  <a:pt x="4407040" y="2323972"/>
                  <a:pt x="4368433" y="2323972"/>
                </a:cubicBezTo>
                <a:lnTo>
                  <a:pt x="69905" y="2323972"/>
                </a:lnTo>
                <a:cubicBezTo>
                  <a:pt x="31298" y="2323972"/>
                  <a:pt x="0" y="2292674"/>
                  <a:pt x="0" y="2254067"/>
                </a:cubicBezTo>
                <a:lnTo>
                  <a:pt x="0" y="69905"/>
                </a:lnTo>
                <a:cubicBezTo>
                  <a:pt x="0" y="31298"/>
                  <a:pt x="31298" y="0"/>
                  <a:pt x="69905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75738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For the artist George Shaw, one Coventry housing estate contains ...">
            <a:extLst>
              <a:ext uri="{FF2B5EF4-FFF2-40B4-BE49-F238E27FC236}">
                <a16:creationId xmlns:a16="http://schemas.microsoft.com/office/drawing/2014/main" id="{3FA55785-4664-69AB-6EF1-ED5BBC359F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0243"/>
          <a:stretch/>
        </p:blipFill>
        <p:spPr bwMode="auto">
          <a:xfrm>
            <a:off x="-1279" y="0"/>
            <a:ext cx="515117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887E9DE-F647-C99D-BDEE-7700F5509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8557" y="1138036"/>
            <a:ext cx="5814798" cy="180463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000" b="1" u="sng" spc="300" dirty="0"/>
              <a:t>Component 1:</a:t>
            </a:r>
            <a:br>
              <a:rPr lang="en-US" sz="3000" b="1" spc="300" dirty="0"/>
            </a:br>
            <a:r>
              <a:rPr lang="en-US" sz="3000" b="1" spc="300" dirty="0"/>
              <a:t>Personal Investigation ‘Observation’ </a:t>
            </a:r>
            <a:r>
              <a:rPr lang="en-US" sz="2000" b="1" spc="300" dirty="0"/>
              <a:t>(Deadline 31/1/28)</a:t>
            </a:r>
            <a:endParaRPr lang="en-US" sz="3000" b="1" spc="300" dirty="0"/>
          </a:p>
        </p:txBody>
      </p:sp>
      <p:cxnSp>
        <p:nvCxnSpPr>
          <p:cNvPr id="2064" name="Straight Connector 2063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71697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2ABC5536-4530-22B5-37C0-3574721450FA}"/>
              </a:ext>
            </a:extLst>
          </p:cNvPr>
          <p:cNvSpPr txBox="1"/>
          <p:nvPr/>
        </p:nvSpPr>
        <p:spPr>
          <a:xfrm>
            <a:off x="5283260" y="2551176"/>
            <a:ext cx="6532820" cy="4158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1028" name="Picture 4" descr="AQA LOGO | Hills Books">
            <a:extLst>
              <a:ext uri="{FF2B5EF4-FFF2-40B4-BE49-F238E27FC236}">
                <a16:creationId xmlns:a16="http://schemas.microsoft.com/office/drawing/2014/main" id="{2F47B9B9-CDE8-AC1F-A6DF-2245B02CF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96118" y="76200"/>
            <a:ext cx="1605643" cy="56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Lecturer in Business - Cheshire College South &amp; West">
            <a:extLst>
              <a:ext uri="{FF2B5EF4-FFF2-40B4-BE49-F238E27FC236}">
                <a16:creationId xmlns:a16="http://schemas.microsoft.com/office/drawing/2014/main" id="{1A6DFDFF-E3EF-E77E-DF10-8DC2B228F3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2080" y="6008996"/>
            <a:ext cx="1859280" cy="700732"/>
          </a:xfrm>
          <a:custGeom>
            <a:avLst/>
            <a:gdLst/>
            <a:ahLst/>
            <a:cxnLst/>
            <a:rect l="l" t="t" r="r" b="b"/>
            <a:pathLst>
              <a:path w="4438338" h="2323972">
                <a:moveTo>
                  <a:pt x="69905" y="0"/>
                </a:moveTo>
                <a:lnTo>
                  <a:pt x="4368433" y="0"/>
                </a:lnTo>
                <a:cubicBezTo>
                  <a:pt x="4407040" y="0"/>
                  <a:pt x="4438338" y="31298"/>
                  <a:pt x="4438338" y="69905"/>
                </a:cubicBezTo>
                <a:lnTo>
                  <a:pt x="4438338" y="2254067"/>
                </a:lnTo>
                <a:cubicBezTo>
                  <a:pt x="4438338" y="2292674"/>
                  <a:pt x="4407040" y="2323972"/>
                  <a:pt x="4368433" y="2323972"/>
                </a:cubicBezTo>
                <a:lnTo>
                  <a:pt x="69905" y="2323972"/>
                </a:lnTo>
                <a:cubicBezTo>
                  <a:pt x="31298" y="2323972"/>
                  <a:pt x="0" y="2292674"/>
                  <a:pt x="0" y="2254067"/>
                </a:cubicBezTo>
                <a:lnTo>
                  <a:pt x="0" y="69905"/>
                </a:lnTo>
                <a:cubicBezTo>
                  <a:pt x="0" y="31298"/>
                  <a:pt x="31298" y="0"/>
                  <a:pt x="69905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D601695-799E-D933-16DE-DD0ECCAAEFA1}"/>
              </a:ext>
            </a:extLst>
          </p:cNvPr>
          <p:cNvSpPr txBox="1"/>
          <p:nvPr/>
        </p:nvSpPr>
        <p:spPr>
          <a:xfrm>
            <a:off x="5283260" y="2374231"/>
            <a:ext cx="6532820" cy="4158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BA3F19-0127-5810-BE14-36978AE26C48}"/>
              </a:ext>
            </a:extLst>
          </p:cNvPr>
          <p:cNvSpPr txBox="1"/>
          <p:nvPr/>
        </p:nvSpPr>
        <p:spPr>
          <a:xfrm>
            <a:off x="5286238" y="2547048"/>
            <a:ext cx="6532820" cy="4158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GB" sz="2000" dirty="0"/>
              <a:t>Kit List:</a:t>
            </a:r>
          </a:p>
          <a:p>
            <a:endParaRPr lang="en-GB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X2 A3 Sketchbooks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Pencils, Fine liners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Oil paints – Winsor &amp; Newton x6 pack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Acrylic sets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Brushes – Round or flats of various sizes</a:t>
            </a:r>
          </a:p>
          <a:p>
            <a:endParaRPr lang="en-GB" sz="2000" dirty="0"/>
          </a:p>
          <a:p>
            <a:r>
              <a:rPr lang="en-GB" sz="2000" dirty="0"/>
              <a:t>Anything else art related is beneficial and will vary between individuals depending on what your focus of your work will be.</a:t>
            </a:r>
          </a:p>
          <a:p>
            <a:r>
              <a:rPr lang="en-GB" sz="2000" b="1" dirty="0"/>
              <a:t> </a:t>
            </a:r>
          </a:p>
          <a:p>
            <a:endParaRPr lang="en-GB" sz="2000" b="1" dirty="0"/>
          </a:p>
          <a:p>
            <a:pPr indent="-228600" defTabSz="9144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515013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2D2B266D-3625-4584-A5C3-7D3F672C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0" name="Rectangle 1034">
            <a:extLst>
              <a:ext uri="{FF2B5EF4-FFF2-40B4-BE49-F238E27FC236}">
                <a16:creationId xmlns:a16="http://schemas.microsoft.com/office/drawing/2014/main" id="{C463B99A-73EE-4FBB-B7C4-F9F9BCC25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7" name="Freeform: Shape 1036">
            <a:extLst>
              <a:ext uri="{FF2B5EF4-FFF2-40B4-BE49-F238E27FC236}">
                <a16:creationId xmlns:a16="http://schemas.microsoft.com/office/drawing/2014/main" id="{A5D2A5D1-BA0D-47D3-B051-DA7743C46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219825"/>
          </a:xfrm>
          <a:custGeom>
            <a:avLst/>
            <a:gdLst>
              <a:gd name="connsiteX0" fmla="*/ 6789701 w 12192000"/>
              <a:gd name="connsiteY0" fmla="*/ 6151588 h 6219825"/>
              <a:gd name="connsiteX1" fmla="*/ 6788702 w 12192000"/>
              <a:gd name="connsiteY1" fmla="*/ 6151666 h 6219825"/>
              <a:gd name="connsiteX2" fmla="*/ 6788476 w 12192000"/>
              <a:gd name="connsiteY2" fmla="*/ 6152200 h 6219825"/>
              <a:gd name="connsiteX3" fmla="*/ 9834 w 12192000"/>
              <a:gd name="connsiteY3" fmla="*/ 0 h 6219825"/>
              <a:gd name="connsiteX4" fmla="*/ 12357 w 12192000"/>
              <a:gd name="connsiteY4" fmla="*/ 1 h 6219825"/>
              <a:gd name="connsiteX5" fmla="*/ 12192000 w 12192000"/>
              <a:gd name="connsiteY5" fmla="*/ 1 h 6219825"/>
              <a:gd name="connsiteX6" fmla="*/ 12192000 w 12192000"/>
              <a:gd name="connsiteY6" fmla="*/ 5105401 h 6219825"/>
              <a:gd name="connsiteX7" fmla="*/ 12191716 w 12192000"/>
              <a:gd name="connsiteY7" fmla="*/ 5105401 h 6219825"/>
              <a:gd name="connsiteX8" fmla="*/ 12192000 w 12192000"/>
              <a:gd name="connsiteY8" fmla="*/ 5256977 h 6219825"/>
              <a:gd name="connsiteX9" fmla="*/ 12061096 w 12192000"/>
              <a:gd name="connsiteY9" fmla="*/ 5296034 h 6219825"/>
              <a:gd name="connsiteX10" fmla="*/ 11676800 w 12192000"/>
              <a:gd name="connsiteY10" fmla="*/ 5399652 h 6219825"/>
              <a:gd name="connsiteX11" fmla="*/ 10425355 w 12192000"/>
              <a:gd name="connsiteY11" fmla="*/ 5683310 h 6219825"/>
              <a:gd name="connsiteX12" fmla="*/ 9424022 w 12192000"/>
              <a:gd name="connsiteY12" fmla="*/ 5858546 h 6219825"/>
              <a:gd name="connsiteX13" fmla="*/ 8458419 w 12192000"/>
              <a:gd name="connsiteY13" fmla="*/ 5992303 h 6219825"/>
              <a:gd name="connsiteX14" fmla="*/ 7715970 w 12192000"/>
              <a:gd name="connsiteY14" fmla="*/ 6072283 h 6219825"/>
              <a:gd name="connsiteX15" fmla="*/ 6951716 w 12192000"/>
              <a:gd name="connsiteY15" fmla="*/ 6138091 h 6219825"/>
              <a:gd name="connsiteX16" fmla="*/ 6936303 w 12192000"/>
              <a:gd name="connsiteY16" fmla="*/ 6140163 h 6219825"/>
              <a:gd name="connsiteX17" fmla="*/ 6790448 w 12192000"/>
              <a:gd name="connsiteY17" fmla="*/ 6151529 h 6219825"/>
              <a:gd name="connsiteX18" fmla="*/ 6799941 w 12192000"/>
              <a:gd name="connsiteY18" fmla="*/ 6153349 h 6219825"/>
              <a:gd name="connsiteX19" fmla="*/ 6835432 w 12192000"/>
              <a:gd name="connsiteY19" fmla="*/ 6151642 h 6219825"/>
              <a:gd name="connsiteX20" fmla="*/ 6884003 w 12192000"/>
              <a:gd name="connsiteY20" fmla="*/ 6148662 h 6219825"/>
              <a:gd name="connsiteX21" fmla="*/ 7578771 w 12192000"/>
              <a:gd name="connsiteY21" fmla="*/ 6116122 h 6219825"/>
              <a:gd name="connsiteX22" fmla="*/ 8623845 w 12192000"/>
              <a:gd name="connsiteY22" fmla="*/ 6029188 h 6219825"/>
              <a:gd name="connsiteX23" fmla="*/ 9479970 w 12192000"/>
              <a:gd name="connsiteY23" fmla="*/ 5925239 h 6219825"/>
              <a:gd name="connsiteX24" fmla="*/ 10629308 w 12192000"/>
              <a:gd name="connsiteY24" fmla="*/ 5731000 h 6219825"/>
              <a:gd name="connsiteX25" fmla="*/ 11998498 w 12192000"/>
              <a:gd name="connsiteY25" fmla="*/ 5404869 h 6219825"/>
              <a:gd name="connsiteX26" fmla="*/ 12192000 w 12192000"/>
              <a:gd name="connsiteY26" fmla="*/ 5347846 h 6219825"/>
              <a:gd name="connsiteX27" fmla="*/ 12192000 w 12192000"/>
              <a:gd name="connsiteY27" fmla="*/ 5402606 h 6219825"/>
              <a:gd name="connsiteX28" fmla="*/ 11829257 w 12192000"/>
              <a:gd name="connsiteY28" fmla="*/ 5507950 h 6219825"/>
              <a:gd name="connsiteX29" fmla="*/ 10939183 w 12192000"/>
              <a:gd name="connsiteY29" fmla="*/ 5722555 h 6219825"/>
              <a:gd name="connsiteX30" fmla="*/ 9985530 w 12192000"/>
              <a:gd name="connsiteY30" fmla="*/ 5902635 h 6219825"/>
              <a:gd name="connsiteX31" fmla="*/ 9186882 w 12192000"/>
              <a:gd name="connsiteY31" fmla="*/ 6018631 h 6219825"/>
              <a:gd name="connsiteX32" fmla="*/ 8578198 w 12192000"/>
              <a:gd name="connsiteY32" fmla="*/ 6088179 h 6219825"/>
              <a:gd name="connsiteX33" fmla="*/ 7864358 w 12192000"/>
              <a:gd name="connsiteY33" fmla="*/ 6149656 h 6219825"/>
              <a:gd name="connsiteX34" fmla="*/ 6935502 w 12192000"/>
              <a:gd name="connsiteY34" fmla="*/ 6201071 h 6219825"/>
              <a:gd name="connsiteX35" fmla="*/ 6477750 w 12192000"/>
              <a:gd name="connsiteY35" fmla="*/ 6214980 h 6219825"/>
              <a:gd name="connsiteX36" fmla="*/ 6362294 w 12192000"/>
              <a:gd name="connsiteY36" fmla="*/ 6219825 h 6219825"/>
              <a:gd name="connsiteX37" fmla="*/ 6057129 w 12192000"/>
              <a:gd name="connsiteY37" fmla="*/ 6219825 h 6219825"/>
              <a:gd name="connsiteX38" fmla="*/ 5977784 w 12192000"/>
              <a:gd name="connsiteY38" fmla="*/ 6215229 h 6219825"/>
              <a:gd name="connsiteX39" fmla="*/ 5265087 w 12192000"/>
              <a:gd name="connsiteY39" fmla="*/ 6178965 h 6219825"/>
              <a:gd name="connsiteX40" fmla="*/ 4346277 w 12192000"/>
              <a:gd name="connsiteY40" fmla="*/ 6116869 h 6219825"/>
              <a:gd name="connsiteX41" fmla="*/ 3373045 w 12192000"/>
              <a:gd name="connsiteY41" fmla="*/ 6018259 h 6219825"/>
              <a:gd name="connsiteX42" fmla="*/ 2362173 w 12192000"/>
              <a:gd name="connsiteY42" fmla="*/ 5899282 h 6219825"/>
              <a:gd name="connsiteX43" fmla="*/ 1233178 w 12192000"/>
              <a:gd name="connsiteY43" fmla="*/ 5726033 h 6219825"/>
              <a:gd name="connsiteX44" fmla="*/ 68500 w 12192000"/>
              <a:gd name="connsiteY44" fmla="*/ 5486226 h 6219825"/>
              <a:gd name="connsiteX45" fmla="*/ 0 w 12192000"/>
              <a:gd name="connsiteY45" fmla="*/ 5468863 h 6219825"/>
              <a:gd name="connsiteX46" fmla="*/ 0 w 12192000"/>
              <a:gd name="connsiteY46" fmla="*/ 5412351 h 6219825"/>
              <a:gd name="connsiteX47" fmla="*/ 72441 w 12192000"/>
              <a:gd name="connsiteY47" fmla="*/ 5431135 h 6219825"/>
              <a:gd name="connsiteX48" fmla="*/ 600716 w 12192000"/>
              <a:gd name="connsiteY48" fmla="*/ 5549555 h 6219825"/>
              <a:gd name="connsiteX49" fmla="*/ 1769512 w 12192000"/>
              <a:gd name="connsiteY49" fmla="*/ 5759811 h 6219825"/>
              <a:gd name="connsiteX50" fmla="*/ 2613554 w 12192000"/>
              <a:gd name="connsiteY50" fmla="*/ 5876802 h 6219825"/>
              <a:gd name="connsiteX51" fmla="*/ 2581134 w 12192000"/>
              <a:gd name="connsiteY51" fmla="*/ 5866867 h 6219825"/>
              <a:gd name="connsiteX52" fmla="*/ 1112635 w 12192000"/>
              <a:gd name="connsiteY52" fmla="*/ 5534031 h 6219825"/>
              <a:gd name="connsiteX53" fmla="*/ 420412 w 12192000"/>
              <a:gd name="connsiteY53" fmla="*/ 5334514 h 6219825"/>
              <a:gd name="connsiteX54" fmla="*/ 0 w 12192000"/>
              <a:gd name="connsiteY54" fmla="*/ 5195539 h 6219825"/>
              <a:gd name="connsiteX55" fmla="*/ 60 w 12192000"/>
              <a:gd name="connsiteY55" fmla="*/ 5105401 h 6219825"/>
              <a:gd name="connsiteX56" fmla="*/ 0 w 12192000"/>
              <a:gd name="connsiteY56" fmla="*/ 5105401 h 6219825"/>
              <a:gd name="connsiteX57" fmla="*/ 0 w 12192000"/>
              <a:gd name="connsiteY57" fmla="*/ 1 h 6219825"/>
              <a:gd name="connsiteX58" fmla="*/ 9834 w 12192000"/>
              <a:gd name="connsiteY58" fmla="*/ 1 h 621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192000" h="6219825">
                <a:moveTo>
                  <a:pt x="6789701" y="6151588"/>
                </a:moveTo>
                <a:lnTo>
                  <a:pt x="6788702" y="6151666"/>
                </a:lnTo>
                <a:cubicBezTo>
                  <a:pt x="6788627" y="6151844"/>
                  <a:pt x="6788551" y="6152022"/>
                  <a:pt x="6788476" y="6152200"/>
                </a:cubicBezTo>
                <a:close/>
                <a:moveTo>
                  <a:pt x="9834" y="0"/>
                </a:moveTo>
                <a:lnTo>
                  <a:pt x="12357" y="1"/>
                </a:lnTo>
                <a:lnTo>
                  <a:pt x="12192000" y="1"/>
                </a:lnTo>
                <a:lnTo>
                  <a:pt x="12192000" y="5105401"/>
                </a:lnTo>
                <a:lnTo>
                  <a:pt x="12191716" y="5105401"/>
                </a:lnTo>
                <a:lnTo>
                  <a:pt x="12192000" y="5256977"/>
                </a:lnTo>
                <a:lnTo>
                  <a:pt x="12061096" y="5296034"/>
                </a:lnTo>
                <a:cubicBezTo>
                  <a:pt x="11933500" y="5332263"/>
                  <a:pt x="11805390" y="5366806"/>
                  <a:pt x="11676800" y="5399652"/>
                </a:cubicBezTo>
                <a:cubicBezTo>
                  <a:pt x="11262789" y="5507204"/>
                  <a:pt x="10845343" y="5600846"/>
                  <a:pt x="10425355" y="5683310"/>
                </a:cubicBezTo>
                <a:cubicBezTo>
                  <a:pt x="10092810" y="5748549"/>
                  <a:pt x="9759033" y="5806970"/>
                  <a:pt x="9424022" y="5858546"/>
                </a:cubicBezTo>
                <a:cubicBezTo>
                  <a:pt x="9102997" y="5908224"/>
                  <a:pt x="8781133" y="5952809"/>
                  <a:pt x="8458419" y="5992303"/>
                </a:cubicBezTo>
                <a:cubicBezTo>
                  <a:pt x="8211360" y="6022481"/>
                  <a:pt x="7963792" y="6048065"/>
                  <a:pt x="7715970" y="6072283"/>
                </a:cubicBezTo>
                <a:lnTo>
                  <a:pt x="6951716" y="6138091"/>
                </a:lnTo>
                <a:lnTo>
                  <a:pt x="6936303" y="6140163"/>
                </a:lnTo>
                <a:lnTo>
                  <a:pt x="6790448" y="6151529"/>
                </a:lnTo>
                <a:lnTo>
                  <a:pt x="6799941" y="6153349"/>
                </a:lnTo>
                <a:cubicBezTo>
                  <a:pt x="6811623" y="6153816"/>
                  <a:pt x="6823734" y="6151642"/>
                  <a:pt x="6835432" y="6151642"/>
                </a:cubicBezTo>
                <a:cubicBezTo>
                  <a:pt x="6851580" y="6151642"/>
                  <a:pt x="6867729" y="6149034"/>
                  <a:pt x="6884003" y="6148662"/>
                </a:cubicBezTo>
                <a:cubicBezTo>
                  <a:pt x="7115805" y="6143198"/>
                  <a:pt x="7347351" y="6131026"/>
                  <a:pt x="7578771" y="6116122"/>
                </a:cubicBezTo>
                <a:cubicBezTo>
                  <a:pt x="7927552" y="6093644"/>
                  <a:pt x="8276080" y="6065453"/>
                  <a:pt x="8623845" y="6029188"/>
                </a:cubicBezTo>
                <a:cubicBezTo>
                  <a:pt x="8909939" y="5999878"/>
                  <a:pt x="9195310" y="5965228"/>
                  <a:pt x="9479970" y="5925239"/>
                </a:cubicBezTo>
                <a:cubicBezTo>
                  <a:pt x="9864901" y="5870842"/>
                  <a:pt x="10248014" y="5806101"/>
                  <a:pt x="10629308" y="5731000"/>
                </a:cubicBezTo>
                <a:cubicBezTo>
                  <a:pt x="11090114" y="5639842"/>
                  <a:pt x="11546975" y="5532291"/>
                  <a:pt x="11998498" y="5404869"/>
                </a:cubicBezTo>
                <a:lnTo>
                  <a:pt x="12192000" y="5347846"/>
                </a:lnTo>
                <a:lnTo>
                  <a:pt x="12192000" y="5402606"/>
                </a:lnTo>
                <a:lnTo>
                  <a:pt x="11829257" y="5507950"/>
                </a:lnTo>
                <a:cubicBezTo>
                  <a:pt x="11534769" y="5587680"/>
                  <a:pt x="11238120" y="5658596"/>
                  <a:pt x="10939183" y="5722555"/>
                </a:cubicBezTo>
                <a:cubicBezTo>
                  <a:pt x="10622824" y="5790365"/>
                  <a:pt x="10304941" y="5850387"/>
                  <a:pt x="9985530" y="5902635"/>
                </a:cubicBezTo>
                <a:cubicBezTo>
                  <a:pt x="9720036" y="5946102"/>
                  <a:pt x="9453814" y="5984764"/>
                  <a:pt x="9186882" y="6018631"/>
                </a:cubicBezTo>
                <a:cubicBezTo>
                  <a:pt x="8984197" y="6044216"/>
                  <a:pt x="8781514" y="6068309"/>
                  <a:pt x="8578198" y="6088179"/>
                </a:cubicBezTo>
                <a:lnTo>
                  <a:pt x="7864358" y="6149656"/>
                </a:lnTo>
                <a:cubicBezTo>
                  <a:pt x="7554994" y="6172009"/>
                  <a:pt x="7245502" y="6189895"/>
                  <a:pt x="6935502" y="6201071"/>
                </a:cubicBezTo>
                <a:lnTo>
                  <a:pt x="6477750" y="6214980"/>
                </a:lnTo>
                <a:cubicBezTo>
                  <a:pt x="6439195" y="6212895"/>
                  <a:pt x="6400529" y="6214521"/>
                  <a:pt x="6362294" y="6219825"/>
                </a:cubicBezTo>
                <a:lnTo>
                  <a:pt x="6057129" y="6219825"/>
                </a:lnTo>
                <a:lnTo>
                  <a:pt x="5977784" y="6215229"/>
                </a:lnTo>
                <a:lnTo>
                  <a:pt x="5265087" y="6178965"/>
                </a:lnTo>
                <a:cubicBezTo>
                  <a:pt x="4958267" y="6166544"/>
                  <a:pt x="4651826" y="6146055"/>
                  <a:pt x="4346277" y="6116869"/>
                </a:cubicBezTo>
                <a:lnTo>
                  <a:pt x="3373045" y="6018259"/>
                </a:lnTo>
                <a:cubicBezTo>
                  <a:pt x="3035412" y="5983982"/>
                  <a:pt x="2698456" y="5944327"/>
                  <a:pt x="2362173" y="5899282"/>
                </a:cubicBezTo>
                <a:cubicBezTo>
                  <a:pt x="1984692" y="5849108"/>
                  <a:pt x="1608364" y="5791358"/>
                  <a:pt x="1233178" y="5726033"/>
                </a:cubicBezTo>
                <a:cubicBezTo>
                  <a:pt x="842181" y="5657291"/>
                  <a:pt x="453758" y="5578770"/>
                  <a:pt x="68500" y="5486226"/>
                </a:cubicBezTo>
                <a:lnTo>
                  <a:pt x="0" y="5468863"/>
                </a:lnTo>
                <a:lnTo>
                  <a:pt x="0" y="5412351"/>
                </a:lnTo>
                <a:lnTo>
                  <a:pt x="72441" y="5431135"/>
                </a:lnTo>
                <a:cubicBezTo>
                  <a:pt x="247961" y="5473331"/>
                  <a:pt x="424164" y="5512608"/>
                  <a:pt x="600716" y="5549555"/>
                </a:cubicBezTo>
                <a:cubicBezTo>
                  <a:pt x="988279" y="5630403"/>
                  <a:pt x="1378133" y="5699330"/>
                  <a:pt x="1769512" y="5759811"/>
                </a:cubicBezTo>
                <a:cubicBezTo>
                  <a:pt x="2052426" y="5803406"/>
                  <a:pt x="2335725" y="5843519"/>
                  <a:pt x="2613554" y="5876802"/>
                </a:cubicBezTo>
                <a:cubicBezTo>
                  <a:pt x="2605544" y="5879410"/>
                  <a:pt x="2594611" y="5869350"/>
                  <a:pt x="2581134" y="5866867"/>
                </a:cubicBezTo>
                <a:cubicBezTo>
                  <a:pt x="2087178" y="5774877"/>
                  <a:pt x="1597684" y="5663937"/>
                  <a:pt x="1112635" y="5534031"/>
                </a:cubicBezTo>
                <a:cubicBezTo>
                  <a:pt x="880453" y="5471934"/>
                  <a:pt x="649713" y="5405428"/>
                  <a:pt x="420412" y="5334514"/>
                </a:cubicBezTo>
                <a:lnTo>
                  <a:pt x="0" y="5195539"/>
                </a:lnTo>
                <a:lnTo>
                  <a:pt x="60" y="5105401"/>
                </a:lnTo>
                <a:lnTo>
                  <a:pt x="0" y="5105401"/>
                </a:lnTo>
                <a:lnTo>
                  <a:pt x="0" y="1"/>
                </a:lnTo>
                <a:lnTo>
                  <a:pt x="9834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28" name="Picture 4" descr="AQA LOGO | Hills Books">
            <a:extLst>
              <a:ext uri="{FF2B5EF4-FFF2-40B4-BE49-F238E27FC236}">
                <a16:creationId xmlns:a16="http://schemas.microsoft.com/office/drawing/2014/main" id="{2F47B9B9-CDE8-AC1F-A6DF-2245B02CFA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96118" y="76200"/>
            <a:ext cx="1605643" cy="56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Lecturer in Business - Cheshire College South &amp; West">
            <a:extLst>
              <a:ext uri="{FF2B5EF4-FFF2-40B4-BE49-F238E27FC236}">
                <a16:creationId xmlns:a16="http://schemas.microsoft.com/office/drawing/2014/main" id="{1A6DFDFF-E3EF-E77E-DF10-8DC2B228F3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2080" y="6008996"/>
            <a:ext cx="1859280" cy="700732"/>
          </a:xfrm>
          <a:custGeom>
            <a:avLst/>
            <a:gdLst/>
            <a:ahLst/>
            <a:cxnLst/>
            <a:rect l="l" t="t" r="r" b="b"/>
            <a:pathLst>
              <a:path w="4438338" h="2323972">
                <a:moveTo>
                  <a:pt x="69905" y="0"/>
                </a:moveTo>
                <a:lnTo>
                  <a:pt x="4368433" y="0"/>
                </a:lnTo>
                <a:cubicBezTo>
                  <a:pt x="4407040" y="0"/>
                  <a:pt x="4438338" y="31298"/>
                  <a:pt x="4438338" y="69905"/>
                </a:cubicBezTo>
                <a:lnTo>
                  <a:pt x="4438338" y="2254067"/>
                </a:lnTo>
                <a:cubicBezTo>
                  <a:pt x="4438338" y="2292674"/>
                  <a:pt x="4407040" y="2323972"/>
                  <a:pt x="4368433" y="2323972"/>
                </a:cubicBezTo>
                <a:lnTo>
                  <a:pt x="69905" y="2323972"/>
                </a:lnTo>
                <a:cubicBezTo>
                  <a:pt x="31298" y="2323972"/>
                  <a:pt x="0" y="2292674"/>
                  <a:pt x="0" y="2254067"/>
                </a:cubicBezTo>
                <a:lnTo>
                  <a:pt x="0" y="69905"/>
                </a:lnTo>
                <a:cubicBezTo>
                  <a:pt x="0" y="31298"/>
                  <a:pt x="31298" y="0"/>
                  <a:pt x="69905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9C766A3-0F32-08AE-B8D4-2D8FAF124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0801" y="5653722"/>
            <a:ext cx="3845560" cy="1325563"/>
          </a:xfrm>
        </p:spPr>
        <p:txBody>
          <a:bodyPr>
            <a:noAutofit/>
          </a:bodyPr>
          <a:lstStyle/>
          <a:p>
            <a:pPr algn="r"/>
            <a:r>
              <a:rPr lang="en-GB" sz="2000" b="1" u="sng" spc="300" dirty="0">
                <a:latin typeface="+mn-lt"/>
                <a:cs typeface="Dreaming Outloud Script Pro" panose="020F0502020204030204" pitchFamily="66" charset="0"/>
              </a:rPr>
              <a:t>Component 1:</a:t>
            </a:r>
            <a:br>
              <a:rPr lang="en-GB" sz="2000" b="1" spc="300" dirty="0">
                <a:latin typeface="+mn-lt"/>
                <a:cs typeface="Dreaming Outloud Script Pro" panose="020F0502020204030204" pitchFamily="66" charset="0"/>
              </a:rPr>
            </a:br>
            <a:r>
              <a:rPr lang="en-GB" sz="2000" b="1" spc="300" dirty="0">
                <a:latin typeface="+mn-lt"/>
                <a:cs typeface="Dreaming Outloud Script Pro" panose="020F0502020204030204" pitchFamily="66" charset="0"/>
              </a:rPr>
              <a:t>Personal Investigation ‘Observation’</a:t>
            </a:r>
          </a:p>
        </p:txBody>
      </p:sp>
      <p:pic>
        <p:nvPicPr>
          <p:cNvPr id="2" name="Graphic 1" descr="Dictionary Remove">
            <a:extLst>
              <a:ext uri="{FF2B5EF4-FFF2-40B4-BE49-F238E27FC236}">
                <a16:creationId xmlns:a16="http://schemas.microsoft.com/office/drawing/2014/main" id="{3BCFB725-4287-2759-26DE-C74788F7ACB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5019" y="593440"/>
            <a:ext cx="4777381" cy="4777381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28B5DDF-3F2B-14BF-898B-9BFB381C37CD}"/>
              </a:ext>
            </a:extLst>
          </p:cNvPr>
          <p:cNvSpPr txBox="1"/>
          <p:nvPr/>
        </p:nvSpPr>
        <p:spPr>
          <a:xfrm>
            <a:off x="5177539" y="781527"/>
            <a:ext cx="612140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2800" b="1" dirty="0"/>
              <a:t>Evidence</a:t>
            </a:r>
          </a:p>
          <a:p>
            <a:pPr marL="0" indent="0">
              <a:buNone/>
            </a:pPr>
            <a:endParaRPr lang="en-GB" sz="2800" b="1" dirty="0"/>
          </a:p>
          <a:p>
            <a:pPr marL="0" indent="0">
              <a:buNone/>
            </a:pPr>
            <a:r>
              <a:rPr lang="en-GB" sz="2800" b="1" dirty="0"/>
              <a:t>You must submit a sketchbook containing the following:</a:t>
            </a:r>
          </a:p>
          <a:p>
            <a:pPr marL="0" indent="0">
              <a:buNone/>
            </a:pPr>
            <a:endParaRPr lang="en-GB" sz="2800" dirty="0"/>
          </a:p>
          <a:p>
            <a:r>
              <a:rPr lang="en-GB" sz="2800" dirty="0"/>
              <a:t>Artist pages + Responses – 	AO1 	(25%)</a:t>
            </a:r>
          </a:p>
          <a:p>
            <a:r>
              <a:rPr lang="en-GB" sz="2800" dirty="0"/>
              <a:t>Experiments 				– 	AO2 	(25%)</a:t>
            </a:r>
          </a:p>
          <a:p>
            <a:r>
              <a:rPr lang="en-GB" sz="2800" dirty="0"/>
              <a:t>Developments 				– 	AO2 	(25%)</a:t>
            </a:r>
          </a:p>
          <a:p>
            <a:r>
              <a:rPr lang="en-GB" sz="2800" dirty="0"/>
              <a:t>Final outcome 				– 	AO4 	(25%)</a:t>
            </a:r>
          </a:p>
          <a:p>
            <a:r>
              <a:rPr lang="en-GB" sz="2800" dirty="0"/>
              <a:t>Evaluation 					– 	AO3 	(25%)</a:t>
            </a:r>
          </a:p>
        </p:txBody>
      </p:sp>
    </p:spTree>
    <p:extLst>
      <p:ext uri="{BB962C8B-B14F-4D97-AF65-F5344CB8AC3E}">
        <p14:creationId xmlns:p14="http://schemas.microsoft.com/office/powerpoint/2010/main" val="19824345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2803A46F19DB4C9FE8E16875EA2DDE" ma:contentTypeVersion="17" ma:contentTypeDescription="Create a new document." ma:contentTypeScope="" ma:versionID="1fbc5589d3d6adde815e18e939898c59">
  <xsd:schema xmlns:xsd="http://www.w3.org/2001/XMLSchema" xmlns:xs="http://www.w3.org/2001/XMLSchema" xmlns:p="http://schemas.microsoft.com/office/2006/metadata/properties" xmlns:ns2="08ba7b13-614e-48ac-900d-a1bf833a4d07" xmlns:ns3="31acf74e-99f0-4e2d-b793-ef202008ddb4" targetNamespace="http://schemas.microsoft.com/office/2006/metadata/properties" ma:root="true" ma:fieldsID="24c68b564c9807583eee80487bd1060b" ns2:_="" ns3:_="">
    <xsd:import namespace="08ba7b13-614e-48ac-900d-a1bf833a4d07"/>
    <xsd:import namespace="31acf74e-99f0-4e2d-b793-ef202008dd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ba7b13-614e-48ac-900d-a1bf833a4d0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870cc329-8049-4792-b794-09a0699fac7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acf74e-99f0-4e2d-b793-ef202008ddb4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64af55f2-a89b-4bc6-b6d5-aa095b709ff2}" ma:internalName="TaxCatchAll" ma:showField="CatchAllData" ma:web="31acf74e-99f0-4e2d-b793-ef202008dd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8ba7b13-614e-48ac-900d-a1bf833a4d07">
      <Terms xmlns="http://schemas.microsoft.com/office/infopath/2007/PartnerControls"/>
    </lcf76f155ced4ddcb4097134ff3c332f>
    <TaxCatchAll xmlns="31acf74e-99f0-4e2d-b793-ef202008ddb4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D301D5A-D0BB-411C-953D-3B1C0DAB0AE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8ba7b13-614e-48ac-900d-a1bf833a4d07"/>
    <ds:schemaRef ds:uri="31acf74e-99f0-4e2d-b793-ef202008dd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A06D724-1B2D-4BC0-86CE-513535575597}">
  <ds:schemaRefs>
    <ds:schemaRef ds:uri="http://schemas.microsoft.com/office/2006/metadata/properties"/>
    <ds:schemaRef ds:uri="http://schemas.microsoft.com/office/infopath/2007/PartnerControls"/>
    <ds:schemaRef ds:uri="08ba7b13-614e-48ac-900d-a1bf833a4d07"/>
    <ds:schemaRef ds:uri="31acf74e-99f0-4e2d-b793-ef202008ddb4"/>
  </ds:schemaRefs>
</ds:datastoreItem>
</file>

<file path=customXml/itemProps3.xml><?xml version="1.0" encoding="utf-8"?>
<ds:datastoreItem xmlns:ds="http://schemas.openxmlformats.org/officeDocument/2006/customXml" ds:itemID="{8EF9BF0F-2DB9-4677-A8CA-1F43ED27464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21892</TotalTime>
  <Words>686</Words>
  <Application>Microsoft Office PowerPoint</Application>
  <PresentationFormat>Widescreen</PresentationFormat>
  <Paragraphs>79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Component 1: Personal Investigation ‘Observation’</vt:lpstr>
      <vt:lpstr>Component 1: Personal Investigation ‘Observation’</vt:lpstr>
      <vt:lpstr>Component 1: Personal Investigation ‘Observation’</vt:lpstr>
      <vt:lpstr>Component 1: Personal Investigation ‘Observation’ (Deadline 31/1/28)</vt:lpstr>
      <vt:lpstr>PowerPoint Presentation</vt:lpstr>
      <vt:lpstr>Bridging Task</vt:lpstr>
      <vt:lpstr>Component 1: Personal Investigation ‘Observation’ (Deadline 31/1/28)</vt:lpstr>
      <vt:lpstr>Component 1: Personal Investigation ‘Observation’ (Deadline 31/1/28)</vt:lpstr>
      <vt:lpstr>Component 1: Personal Investigation ‘Observation’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ZAC VOUT</dc:creator>
  <cp:lastModifiedBy>Zac VOUT</cp:lastModifiedBy>
  <cp:revision>14</cp:revision>
  <dcterms:created xsi:type="dcterms:W3CDTF">2023-09-04T09:15:30Z</dcterms:created>
  <dcterms:modified xsi:type="dcterms:W3CDTF">2026-05-19T13:02:08Z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0c7f8db-c129-4e76-9690-092d178206e7_Enabled">
    <vt:lpwstr>true</vt:lpwstr>
  </property>
  <property fmtid="{D5CDD505-2E9C-101B-9397-08002B2CF9AE}" pid="3" name="MSIP_Label_20c7f8db-c129-4e76-9690-092d178206e7_SetDate">
    <vt:lpwstr>2025-05-23T08:53:49Z</vt:lpwstr>
  </property>
  <property fmtid="{D5CDD505-2E9C-101B-9397-08002B2CF9AE}" pid="4" name="MSIP_Label_20c7f8db-c129-4e76-9690-092d178206e7_Method">
    <vt:lpwstr>Standard</vt:lpwstr>
  </property>
  <property fmtid="{D5CDD505-2E9C-101B-9397-08002B2CF9AE}" pid="5" name="MSIP_Label_20c7f8db-c129-4e76-9690-092d178206e7_Name">
    <vt:lpwstr>General</vt:lpwstr>
  </property>
  <property fmtid="{D5CDD505-2E9C-101B-9397-08002B2CF9AE}" pid="6" name="MSIP_Label_20c7f8db-c129-4e76-9690-092d178206e7_SiteId">
    <vt:lpwstr>c3d07d54-beb7-4b7e-8696-d47727fc9793</vt:lpwstr>
  </property>
  <property fmtid="{D5CDD505-2E9C-101B-9397-08002B2CF9AE}" pid="7" name="MSIP_Label_20c7f8db-c129-4e76-9690-092d178206e7_ActionId">
    <vt:lpwstr>eeb56a08-c21a-441f-86c7-f7b3a188ffc7</vt:lpwstr>
  </property>
  <property fmtid="{D5CDD505-2E9C-101B-9397-08002B2CF9AE}" pid="8" name="MSIP_Label_20c7f8db-c129-4e76-9690-092d178206e7_ContentBits">
    <vt:lpwstr>0</vt:lpwstr>
  </property>
  <property fmtid="{D5CDD505-2E9C-101B-9397-08002B2CF9AE}" pid="9" name="MSIP_Label_20c7f8db-c129-4e76-9690-092d178206e7_Tag">
    <vt:lpwstr>10, 3, 0, 1</vt:lpwstr>
  </property>
  <property fmtid="{D5CDD505-2E9C-101B-9397-08002B2CF9AE}" pid="10" name="ContentTypeId">
    <vt:lpwstr>0x0101001B2803A46F19DB4C9FE8E16875EA2DDE</vt:lpwstr>
  </property>
  <property fmtid="{D5CDD505-2E9C-101B-9397-08002B2CF9AE}" pid="11" name="MediaServiceImageTags">
    <vt:lpwstr/>
  </property>
</Properties>
</file>